
<file path=[Content_Types].xml><?xml version="1.0" encoding="utf-8"?>
<Types xmlns="http://schemas.openxmlformats.org/package/2006/content-types">
  <Default Extension="bin" ContentType="image/png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bin" ContentType="image/jpeg"/>
  <Override PartName="/ppt/media/image7.bin" ContentType="image/jpe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media/image53.bin" ContentType="image/jpeg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media/image57.bin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image510.bin" ContentType="image/sv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301" r:id="rId2"/>
    <p:sldId id="319" r:id="rId3"/>
    <p:sldId id="2114" r:id="rId4"/>
    <p:sldId id="2115" r:id="rId5"/>
    <p:sldId id="2116" r:id="rId6"/>
    <p:sldId id="635" r:id="rId7"/>
    <p:sldId id="716" r:id="rId8"/>
    <p:sldId id="819" r:id="rId9"/>
    <p:sldId id="900" r:id="rId10"/>
    <p:sldId id="1003" r:id="rId11"/>
    <p:sldId id="1085" r:id="rId12"/>
    <p:sldId id="2117" r:id="rId13"/>
    <p:sldId id="2118" r:id="rId14"/>
    <p:sldId id="2119" r:id="rId15"/>
    <p:sldId id="1270" r:id="rId16"/>
    <p:sldId id="1361" r:id="rId17"/>
    <p:sldId id="1370" r:id="rId18"/>
    <p:sldId id="1394" r:id="rId19"/>
    <p:sldId id="1420" r:id="rId20"/>
    <p:sldId id="1436" r:id="rId21"/>
    <p:sldId id="1462" r:id="rId22"/>
    <p:sldId id="1488" r:id="rId23"/>
    <p:sldId id="1514" r:id="rId24"/>
    <p:sldId id="2121" r:id="rId25"/>
    <p:sldId id="1524" r:id="rId26"/>
    <p:sldId id="2120" r:id="rId27"/>
    <p:sldId id="1835" r:id="rId28"/>
    <p:sldId id="1845" r:id="rId29"/>
    <p:sldId id="1877" r:id="rId30"/>
    <p:sldId id="2112" r:id="rId31"/>
    <p:sldId id="1913" r:id="rId32"/>
    <p:sldId id="1939" r:id="rId33"/>
    <p:sldId id="1961" r:id="rId34"/>
    <p:sldId id="2113" r:id="rId35"/>
    <p:sldId id="1997" r:id="rId36"/>
    <p:sldId id="2007" r:id="rId37"/>
    <p:sldId id="2062" r:id="rId38"/>
    <p:sldId id="2109" r:id="rId39"/>
    <p:sldId id="2110" r:id="rId40"/>
  </p:sldIdLst>
  <p:sldSz cx="18288000" cy="10287000"/>
  <p:notesSz cx="18288000" cy="10287000"/>
  <p:embeddedFontLst>
    <p:embeddedFont>
      <p:font typeface="Merriweather" pitchFamily="2" charset="77"/>
      <p:regular r:id="rId41"/>
      <p:bold r:id="rId42"/>
      <p:italic r:id="rId43"/>
      <p:boldItalic r:id="rId44"/>
    </p:embeddedFont>
    <p:embeddedFont>
      <p:font typeface="Merriweather Light" pitchFamily="2" charset="77"/>
      <p:regular r:id="rId45"/>
      <p:italic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78" autoAdjust="0"/>
    <p:restoredTop sz="94660"/>
  </p:normalViewPr>
  <p:slideViewPr>
    <p:cSldViewPr snapToGrid="0">
      <p:cViewPr>
        <p:scale>
          <a:sx n="67" d="100"/>
          <a:sy n="67" d="100"/>
        </p:scale>
        <p:origin x="888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 2,014 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4.7169811320754143E-3"/>
                  <c:y val="-3.807106598984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45-8649-B4BC-2504C5D1B131}"/>
                </c:ext>
              </c:extLst>
            </c:dLbl>
            <c:dLbl>
              <c:idx val="3"/>
              <c:layout>
                <c:manualLayout>
                  <c:x val="4.7169811320754715E-3"/>
                  <c:y val="-3.2994923857868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C45-8649-B4BC-2504C5D1B131}"/>
                </c:ext>
              </c:extLst>
            </c:dLbl>
            <c:dLbl>
              <c:idx val="4"/>
              <c:layout>
                <c:manualLayout>
                  <c:x val="0"/>
                  <c:y val="-5.583756345177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45-8649-B4BC-2504C5D1B131}"/>
                </c:ext>
              </c:extLst>
            </c:dLbl>
            <c:dLbl>
              <c:idx val="5"/>
              <c:layout>
                <c:manualLayout>
                  <c:x val="-1.1530265124244521E-16"/>
                  <c:y val="-1.2690355329949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45-8649-B4BC-2504C5D1B131}"/>
                </c:ext>
              </c:extLst>
            </c:dLbl>
            <c:dLbl>
              <c:idx val="6"/>
              <c:layout>
                <c:manualLayout>
                  <c:x val="1.5723270440251573E-3"/>
                  <c:y val="-7.61421319796954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C45-8649-B4BC-2504C5D1B131}"/>
                </c:ext>
              </c:extLst>
            </c:dLbl>
            <c:dLbl>
              <c:idx val="7"/>
              <c:layout>
                <c:manualLayout>
                  <c:x val="1.2578616352201259E-2"/>
                  <c:y val="-3.0456852791878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C45-8649-B4BC-2504C5D1B131}"/>
                </c:ext>
              </c:extLst>
            </c:dLbl>
            <c:dLbl>
              <c:idx val="8"/>
              <c:layout>
                <c:manualLayout>
                  <c:x val="8.1268078948034082E-3"/>
                  <c:y val="-1.3073305627533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C45-8649-B4BC-2504C5D1B131}"/>
                </c:ext>
              </c:extLst>
            </c:dLbl>
            <c:dLbl>
              <c:idx val="9"/>
              <c:layout>
                <c:manualLayout>
                  <c:x val="9.7521694737641128E-3"/>
                  <c:y val="-1.5687966753039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C45-8649-B4BC-2504C5D1B1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Sheet1!$B$2:$B$14</c:f>
              <c:numCache>
                <c:formatCode>_(* #,##0_);_(* \(#,##0\);_(* "-"??_);_(@_)</c:formatCode>
                <c:ptCount val="13"/>
                <c:pt idx="0">
                  <c:v>4539</c:v>
                </c:pt>
                <c:pt idx="1">
                  <c:v>5522</c:v>
                </c:pt>
                <c:pt idx="2">
                  <c:v>5849</c:v>
                </c:pt>
                <c:pt idx="3">
                  <c:v>6904</c:v>
                </c:pt>
                <c:pt idx="4">
                  <c:v>7663</c:v>
                </c:pt>
                <c:pt idx="5">
                  <c:v>8286</c:v>
                </c:pt>
                <c:pt idx="6">
                  <c:v>8343</c:v>
                </c:pt>
                <c:pt idx="7">
                  <c:v>7922</c:v>
                </c:pt>
                <c:pt idx="8">
                  <c:v>8191</c:v>
                </c:pt>
                <c:pt idx="9">
                  <c:v>8238</c:v>
                </c:pt>
                <c:pt idx="10">
                  <c:v>6700</c:v>
                </c:pt>
                <c:pt idx="11">
                  <c:v>5562</c:v>
                </c:pt>
                <c:pt idx="12">
                  <c:v>5265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C45-8649-B4BC-2504C5D1B1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53360800"/>
        <c:axId val="453361584"/>
        <c:axId val="0"/>
      </c:bar3DChart>
      <c:catAx>
        <c:axId val="453360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453361584"/>
        <c:crosses val="autoZero"/>
        <c:auto val="1"/>
        <c:lblAlgn val="ctr"/>
        <c:lblOffset val="100"/>
        <c:noMultiLvlLbl val="0"/>
      </c:catAx>
      <c:valAx>
        <c:axId val="45336158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453360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chemeClr val="accent3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1"/>
              <c:layout>
                <c:manualLayout>
                  <c:x val="1.6103059581319269E-3"/>
                  <c:y val="-3.2253199533022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F68-8D47-A933-3003AC5638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0</c:formatCode>
                <c:ptCount val="12"/>
                <c:pt idx="0">
                  <c:v>263</c:v>
                </c:pt>
                <c:pt idx="1">
                  <c:v>330</c:v>
                </c:pt>
                <c:pt idx="2">
                  <c:v>437</c:v>
                </c:pt>
                <c:pt idx="3">
                  <c:v>464</c:v>
                </c:pt>
                <c:pt idx="4">
                  <c:v>542</c:v>
                </c:pt>
                <c:pt idx="5">
                  <c:v>523</c:v>
                </c:pt>
                <c:pt idx="6">
                  <c:v>529</c:v>
                </c:pt>
                <c:pt idx="7">
                  <c:v>547</c:v>
                </c:pt>
                <c:pt idx="8">
                  <c:v>468</c:v>
                </c:pt>
                <c:pt idx="9">
                  <c:v>494</c:v>
                </c:pt>
                <c:pt idx="10">
                  <c:v>389</c:v>
                </c:pt>
                <c:pt idx="11">
                  <c:v>392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68-8D47-A933-3003AC5638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0</c:formatCode>
                <c:ptCount val="12"/>
                <c:pt idx="0">
                  <c:v>278</c:v>
                </c:pt>
                <c:pt idx="1">
                  <c:v>281</c:v>
                </c:pt>
                <c:pt idx="2">
                  <c:v>450</c:v>
                </c:pt>
                <c:pt idx="3">
                  <c:v>413</c:v>
                </c:pt>
                <c:pt idx="4">
                  <c:v>527</c:v>
                </c:pt>
                <c:pt idx="5">
                  <c:v>564</c:v>
                </c:pt>
                <c:pt idx="6">
                  <c:v>473</c:v>
                </c:pt>
                <c:pt idx="7">
                  <c:v>519</c:v>
                </c:pt>
                <c:pt idx="8">
                  <c:v>488</c:v>
                </c:pt>
                <c:pt idx="9">
                  <c:v>428</c:v>
                </c:pt>
                <c:pt idx="10">
                  <c:v>358</c:v>
                </c:pt>
                <c:pt idx="11">
                  <c:v>346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F68-8D47-A933-3003AC56389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3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0"/>
              <c:layout>
                <c:manualLayout>
                  <c:x val="1.4492753623188406E-2"/>
                  <c:y val="-7.19494451121262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68-8D47-A933-3003AC5638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0</c:formatCode>
                <c:ptCount val="12"/>
                <c:pt idx="0">
                  <c:v>411</c:v>
                </c:pt>
                <c:pt idx="1">
                  <c:v>347</c:v>
                </c:pt>
                <c:pt idx="2">
                  <c:v>553</c:v>
                </c:pt>
                <c:pt idx="3">
                  <c:v>570</c:v>
                </c:pt>
                <c:pt idx="4">
                  <c:v>638</c:v>
                </c:pt>
                <c:pt idx="5">
                  <c:v>704</c:v>
                </c:pt>
                <c:pt idx="6">
                  <c:v>583</c:v>
                </c:pt>
                <c:pt idx="7">
                  <c:v>629</c:v>
                </c:pt>
                <c:pt idx="8">
                  <c:v>580</c:v>
                </c:pt>
                <c:pt idx="9">
                  <c:v>477</c:v>
                </c:pt>
                <c:pt idx="10">
                  <c:v>395</c:v>
                </c:pt>
                <c:pt idx="11">
                  <c:v>385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F68-8D47-A933-3003AC5638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61927391"/>
        <c:axId val="1461924511"/>
      </c:lineChart>
      <c:catAx>
        <c:axId val="1461927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461924511"/>
        <c:crosses val="autoZero"/>
        <c:auto val="1"/>
        <c:lblAlgn val="ctr"/>
        <c:lblOffset val="100"/>
        <c:noMultiLvlLbl val="0"/>
      </c:catAx>
      <c:valAx>
        <c:axId val="1461924511"/>
        <c:scaling>
          <c:orientation val="minMax"/>
          <c:max val="750"/>
          <c:min val="250"/>
        </c:scaling>
        <c:delete val="0"/>
        <c:axPos val="l"/>
        <c:majorGridlines>
          <c:spPr>
            <a:ln w="9525" cap="flat" cmpd="sng" algn="ctr">
              <a:solidFill>
                <a:schemeClr val="bg2">
                  <a:alpha val="50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461927391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891115848589111E-2"/>
          <c:y val="3.2457973747952555E-2"/>
          <c:w val="0.8440679594931515"/>
          <c:h val="0.885085704237756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chemeClr val="accent3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280193236714976E-2"/>
                  <c:y val="-5.4167652179307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631-8048-9589-B908D6EE331A}"/>
                </c:ext>
              </c:extLst>
            </c:dLbl>
            <c:dLbl>
              <c:idx val="3"/>
              <c:layout>
                <c:manualLayout>
                  <c:x val="2.2544283413848631E-2"/>
                  <c:y val="-6.1554150203758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631-8048-9589-B908D6EE331A}"/>
                </c:ext>
              </c:extLst>
            </c:dLbl>
            <c:dLbl>
              <c:idx val="11"/>
              <c:layout>
                <c:manualLayout>
                  <c:x val="-1.1808773943670719E-16"/>
                  <c:y val="4.18568221385559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631-8048-9589-B908D6EE33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"$"#,##0;[Red]\-"$"#,##0</c:formatCode>
                <c:ptCount val="12"/>
                <c:pt idx="0">
                  <c:v>380997</c:v>
                </c:pt>
                <c:pt idx="1">
                  <c:v>400000</c:v>
                </c:pt>
                <c:pt idx="2" formatCode="&quot;$&quot;#,##0_);[Red]\(&quot;$&quot;#,##0\)">
                  <c:v>419000</c:v>
                </c:pt>
                <c:pt idx="3" formatCode="&quot;$&quot;#,##0_);[Red]\(&quot;$&quot;#,##0\)">
                  <c:v>426995</c:v>
                </c:pt>
                <c:pt idx="4" formatCode="&quot;$&quot;#,##0_);[Red]\(&quot;$&quot;#,##0\)">
                  <c:v>420000</c:v>
                </c:pt>
                <c:pt idx="5" formatCode="&quot;$&quot;#,##0_);[Red]\(&quot;$&quot;#,##0\)">
                  <c:v>425395</c:v>
                </c:pt>
                <c:pt idx="6" formatCode="&quot;$&quot;#,##0_);[Red]\(&quot;$&quot;#,##0\)">
                  <c:v>415000</c:v>
                </c:pt>
                <c:pt idx="7" formatCode="&quot;$&quot;#,##0_);[Red]\(&quot;$&quot;#,##0\)">
                  <c:v>425000</c:v>
                </c:pt>
                <c:pt idx="8" formatCode="&quot;$&quot;#,##0_);[Red]\(&quot;$&quot;#,##0\)">
                  <c:v>420500</c:v>
                </c:pt>
                <c:pt idx="9" formatCode="&quot;$&quot;#,##0_);[Red]\(&quot;$&quot;#,##0\)">
                  <c:v>421000</c:v>
                </c:pt>
                <c:pt idx="10" formatCode="&quot;$&quot;#,##0_);[Red]\(&quot;$&quot;#,##0\)">
                  <c:v>415990</c:v>
                </c:pt>
                <c:pt idx="11" formatCode="&quot;$&quot;#,##0_);[Red]\(&quot;$&quot;#,##0\)">
                  <c:v>415000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631-8048-9589-B908D6EE33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3.2206119162639722E-3"/>
                  <c:y val="0.100948806334164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631-8048-9589-B908D6EE33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"$"#,##0</c:formatCode>
                <c:ptCount val="12"/>
                <c:pt idx="0">
                  <c:v>365000</c:v>
                </c:pt>
                <c:pt idx="1">
                  <c:v>375000</c:v>
                </c:pt>
                <c:pt idx="2">
                  <c:v>399547</c:v>
                </c:pt>
                <c:pt idx="3">
                  <c:v>415000</c:v>
                </c:pt>
                <c:pt idx="4">
                  <c:v>412000</c:v>
                </c:pt>
                <c:pt idx="5">
                  <c:v>423900</c:v>
                </c:pt>
                <c:pt idx="6">
                  <c:v>420000</c:v>
                </c:pt>
                <c:pt idx="7">
                  <c:v>420000</c:v>
                </c:pt>
                <c:pt idx="8">
                  <c:v>408450</c:v>
                </c:pt>
                <c:pt idx="9">
                  <c:v>399000</c:v>
                </c:pt>
                <c:pt idx="10">
                  <c:v>401000</c:v>
                </c:pt>
                <c:pt idx="11">
                  <c:v>375000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631-8048-9589-B908D6EE33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3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0257648953301126E-2"/>
                  <c:y val="2.7083826089653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631-8048-9589-B908D6EE331A}"/>
                </c:ext>
              </c:extLst>
            </c:dLbl>
            <c:dLbl>
              <c:idx val="1"/>
              <c:layout>
                <c:manualLayout>
                  <c:x val="-8.5346215780998422E-2"/>
                  <c:y val="-8.1251478268961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631-8048-9589-B908D6EE33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"$"#,##0;[Red]\-"$"#,##0</c:formatCode>
                <c:ptCount val="12"/>
                <c:pt idx="0">
                  <c:v>380000</c:v>
                </c:pt>
                <c:pt idx="1">
                  <c:v>400000</c:v>
                </c:pt>
                <c:pt idx="2" formatCode="&quot;$&quot;#,##0_);[Red]\(&quot;$&quot;#,##0\)">
                  <c:v>430000</c:v>
                </c:pt>
                <c:pt idx="3" formatCode="&quot;$&quot;#,##0_);[Red]\(&quot;$&quot;#,##0\)">
                  <c:v>425000</c:v>
                </c:pt>
                <c:pt idx="4" formatCode="&quot;$&quot;#,##0_);[Red]\(&quot;$&quot;#,##0\)">
                  <c:v>450000</c:v>
                </c:pt>
                <c:pt idx="5" formatCode="&quot;$&quot;#,##0_);[Red]\(&quot;$&quot;#,##0\)">
                  <c:v>440000</c:v>
                </c:pt>
                <c:pt idx="6" formatCode="&quot;$&quot;#,##0_);[Red]\(&quot;$&quot;#,##0\)">
                  <c:v>420000</c:v>
                </c:pt>
                <c:pt idx="7" formatCode="&quot;$&quot;#,##0_);[Red]\(&quot;$&quot;#,##0\)">
                  <c:v>420000</c:v>
                </c:pt>
                <c:pt idx="8" formatCode="&quot;$&quot;#,##0_);[Red]\(&quot;$&quot;#,##0\)">
                  <c:v>405500</c:v>
                </c:pt>
                <c:pt idx="9" formatCode="&quot;$&quot;#,##0_);[Red]\(&quot;$&quot;#,##0\)">
                  <c:v>395000</c:v>
                </c:pt>
                <c:pt idx="10" formatCode="&quot;$&quot;#,##0_);[Red]\(&quot;$&quot;#,##0\)">
                  <c:v>395000</c:v>
                </c:pt>
                <c:pt idx="11" formatCode="&quot;$&quot;#,##0_);[Red]\(&quot;$&quot;#,##0\)">
                  <c:v>384750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631-8048-9589-B908D6EE33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1316943"/>
        <c:axId val="1301314543"/>
      </c:lineChart>
      <c:catAx>
        <c:axId val="1301316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01314543"/>
        <c:crosses val="autoZero"/>
        <c:auto val="1"/>
        <c:lblAlgn val="ctr"/>
        <c:lblOffset val="100"/>
        <c:noMultiLvlLbl val="0"/>
      </c:catAx>
      <c:valAx>
        <c:axId val="1301314543"/>
        <c:scaling>
          <c:orientation val="minMax"/>
          <c:max val="450000"/>
          <c:min val="350000"/>
        </c:scaling>
        <c:delete val="0"/>
        <c:axPos val="l"/>
        <c:majorGridlines>
          <c:spPr>
            <a:ln w="9525" cap="flat" cmpd="sng" algn="ctr">
              <a:solidFill>
                <a:schemeClr val="bg2">
                  <a:alpha val="50000"/>
                </a:schemeClr>
              </a:solidFill>
              <a:round/>
            </a:ln>
            <a:effectLst/>
          </c:spPr>
        </c:majorGridlines>
        <c:numFmt formatCode="&quot;$&quot;#,##0;[Red]\-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01316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chemeClr val="accent3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206119162640885E-2"/>
                  <c:y val="-6.3245635424048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C59-9A45-9C89-9B513B1F8B02}"/>
                </c:ext>
              </c:extLst>
            </c:dLbl>
            <c:dLbl>
              <c:idx val="1"/>
              <c:layout>
                <c:manualLayout>
                  <c:x val="0.11594202898550725"/>
                  <c:y val="4.68486188326283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59-9A45-9C89-9B513B1F8B02}"/>
                </c:ext>
              </c:extLst>
            </c:dLbl>
            <c:dLbl>
              <c:idx val="2"/>
              <c:layout>
                <c:manualLayout>
                  <c:x val="-0.11111111111111115"/>
                  <c:y val="-3.74788950661026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59-9A45-9C89-9B513B1F8B02}"/>
                </c:ext>
              </c:extLst>
            </c:dLbl>
            <c:dLbl>
              <c:idx val="6"/>
              <c:layout>
                <c:manualLayout>
                  <c:x val="-1.1272141706924433E-2"/>
                  <c:y val="0.100724530490150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59-9A45-9C89-9B513B1F8B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"$"#,##0;[Red]\-"$"#,##0</c:formatCode>
                <c:ptCount val="12"/>
                <c:pt idx="0">
                  <c:v>418787</c:v>
                </c:pt>
                <c:pt idx="1">
                  <c:v>419557</c:v>
                </c:pt>
                <c:pt idx="2" formatCode="&quot;$&quot;#,##0_);[Red]\(&quot;$&quot;#,##0\)">
                  <c:v>451541</c:v>
                </c:pt>
                <c:pt idx="3" formatCode="&quot;$&quot;#,##0_);[Red]\(&quot;$&quot;#,##0\)">
                  <c:v>451256</c:v>
                </c:pt>
                <c:pt idx="4" formatCode="&quot;$&quot;#,##0_);[Red]\(&quot;$&quot;#,##0\)">
                  <c:v>455339</c:v>
                </c:pt>
                <c:pt idx="5" formatCode="&quot;$&quot;#,##0_);[Red]\(&quot;$&quot;#,##0\)">
                  <c:v>460492</c:v>
                </c:pt>
                <c:pt idx="6" formatCode="&quot;$&quot;#,##0_);[Red]\(&quot;$&quot;#,##0\)">
                  <c:v>451439</c:v>
                </c:pt>
                <c:pt idx="7" formatCode="&quot;$&quot;#,##0_);[Red]\(&quot;$&quot;#,##0\)">
                  <c:v>463718</c:v>
                </c:pt>
                <c:pt idx="8" formatCode="&quot;$&quot;#,##0_);[Red]\(&quot;$&quot;#,##0\)">
                  <c:v>442551</c:v>
                </c:pt>
                <c:pt idx="9" formatCode="&quot;$&quot;#,##0_);[Red]\(&quot;$&quot;#,##0\)">
                  <c:v>451261</c:v>
                </c:pt>
                <c:pt idx="10" formatCode="&quot;$&quot;#,##0_);[Red]\(&quot;$&quot;#,##0\)">
                  <c:v>453445</c:v>
                </c:pt>
                <c:pt idx="11" formatCode="&quot;$&quot;#,##0_);[Red]\(&quot;$&quot;#,##0\)">
                  <c:v>445752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C59-9A45-9C89-9B513B1F8B0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4.8309178743961352E-2"/>
                  <c:y val="-6.0903204482416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59-9A45-9C89-9B513B1F8B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"$"#,##0</c:formatCode>
                <c:ptCount val="12"/>
                <c:pt idx="0">
                  <c:v>395870</c:v>
                </c:pt>
                <c:pt idx="1">
                  <c:v>417720</c:v>
                </c:pt>
                <c:pt idx="2">
                  <c:v>434932</c:v>
                </c:pt>
                <c:pt idx="3">
                  <c:v>441053</c:v>
                </c:pt>
                <c:pt idx="4">
                  <c:v>442422</c:v>
                </c:pt>
                <c:pt idx="5">
                  <c:v>461218</c:v>
                </c:pt>
                <c:pt idx="6">
                  <c:v>468310</c:v>
                </c:pt>
                <c:pt idx="7">
                  <c:v>455111</c:v>
                </c:pt>
                <c:pt idx="8">
                  <c:v>438146</c:v>
                </c:pt>
                <c:pt idx="9">
                  <c:v>422993</c:v>
                </c:pt>
                <c:pt idx="10">
                  <c:v>425301</c:v>
                </c:pt>
                <c:pt idx="11">
                  <c:v>406145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C59-9A45-9C89-9B513B1F8B0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3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"$"#,##0;[Red]\-"$"#,##0</c:formatCode>
                <c:ptCount val="12"/>
                <c:pt idx="0">
                  <c:v>413100</c:v>
                </c:pt>
                <c:pt idx="1">
                  <c:v>426067</c:v>
                </c:pt>
                <c:pt idx="2" formatCode="&quot;$&quot;#,##0_);[Red]\(&quot;$&quot;#,##0\)">
                  <c:v>457967</c:v>
                </c:pt>
                <c:pt idx="3" formatCode="&quot;$&quot;#,##0_);[Red]\(&quot;$&quot;#,##0\)">
                  <c:v>460388</c:v>
                </c:pt>
                <c:pt idx="4" formatCode="&quot;$&quot;#,##0_);[Red]\(&quot;$&quot;#,##0\)">
                  <c:v>481543</c:v>
                </c:pt>
                <c:pt idx="5" formatCode="&quot;$&quot;#,##0_);[Red]\(&quot;$&quot;#,##0\)">
                  <c:v>478932</c:v>
                </c:pt>
                <c:pt idx="6" formatCode="&quot;$&quot;#,##0_);[Red]\(&quot;$&quot;#,##0\)">
                  <c:v>461055</c:v>
                </c:pt>
                <c:pt idx="7" formatCode="&quot;$&quot;#,##0_);[Red]\(&quot;$&quot;#,##0\)">
                  <c:v>445867</c:v>
                </c:pt>
                <c:pt idx="8" formatCode="&quot;$&quot;#,##0_);[Red]\(&quot;$&quot;#,##0\)">
                  <c:v>453006</c:v>
                </c:pt>
                <c:pt idx="9" formatCode="&quot;$&quot;#,##0_);[Red]\(&quot;$&quot;#,##0\)">
                  <c:v>440732</c:v>
                </c:pt>
                <c:pt idx="10" formatCode="&quot;$&quot;#,##0_);[Red]\(&quot;$&quot;#,##0\)">
                  <c:v>439148</c:v>
                </c:pt>
                <c:pt idx="11" formatCode="&quot;$&quot;#,##0_);[Red]\(&quot;$&quot;#,##0\)">
                  <c:v>418562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C59-9A45-9C89-9B513B1F8B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2382783"/>
        <c:axId val="1432382303"/>
      </c:lineChart>
      <c:catAx>
        <c:axId val="1432382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432382303"/>
        <c:crosses val="autoZero"/>
        <c:auto val="1"/>
        <c:lblAlgn val="ctr"/>
        <c:lblOffset val="100"/>
        <c:noMultiLvlLbl val="0"/>
      </c:catAx>
      <c:valAx>
        <c:axId val="1432382303"/>
        <c:scaling>
          <c:orientation val="minMax"/>
          <c:max val="490000"/>
          <c:min val="380000"/>
        </c:scaling>
        <c:delete val="0"/>
        <c:axPos val="l"/>
        <c:majorGridlines>
          <c:spPr>
            <a:ln w="9525" cap="flat" cmpd="sng" algn="ctr">
              <a:solidFill>
                <a:schemeClr val="bg2">
                  <a:alpha val="4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&quot;$&quot;#,##0;[Red]\-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432382783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7.8377586429494855E-3"/>
                  <c:y val="-3.5378909513762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72-FC4E-908B-EF1AE3596E13}"/>
                </c:ext>
              </c:extLst>
            </c:dLbl>
            <c:dLbl>
              <c:idx val="8"/>
              <c:layout>
                <c:manualLayout>
                  <c:x val="1.4107965557308959E-2"/>
                  <c:y val="-1.0108259861075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72-FC4E-908B-EF1AE3596E13}"/>
                </c:ext>
              </c:extLst>
            </c:dLbl>
            <c:dLbl>
              <c:idx val="9"/>
              <c:layout>
                <c:manualLayout>
                  <c:x val="7.8377586429494855E-3"/>
                  <c:y val="-1.7689454756881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72-FC4E-908B-EF1AE3596E13}"/>
                </c:ext>
              </c:extLst>
            </c:dLbl>
            <c:dLbl>
              <c:idx val="10"/>
              <c:layout>
                <c:manualLayout>
                  <c:x val="9.4053103715392682E-3"/>
                  <c:y val="-1.010825986107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72-FC4E-908B-EF1AE3596E13}"/>
                </c:ext>
              </c:extLst>
            </c:dLbl>
            <c:dLbl>
              <c:idx val="11"/>
              <c:layout>
                <c:manualLayout>
                  <c:x val="7.8377586429493711E-3"/>
                  <c:y val="-5.05412993053759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72-FC4E-908B-EF1AE3596E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541</c:v>
                </c:pt>
                <c:pt idx="1">
                  <c:v>693</c:v>
                </c:pt>
                <c:pt idx="2">
                  <c:v>652</c:v>
                </c:pt>
                <c:pt idx="3">
                  <c:v>715</c:v>
                </c:pt>
                <c:pt idx="4">
                  <c:v>871</c:v>
                </c:pt>
                <c:pt idx="5">
                  <c:v>829</c:v>
                </c:pt>
                <c:pt idx="6">
                  <c:v>864</c:v>
                </c:pt>
                <c:pt idx="7">
                  <c:v>941</c:v>
                </c:pt>
                <c:pt idx="8" formatCode="#,##0">
                  <c:v>1092</c:v>
                </c:pt>
                <c:pt idx="9" formatCode="#,##0">
                  <c:v>979</c:v>
                </c:pt>
                <c:pt idx="10">
                  <c:v>824</c:v>
                </c:pt>
                <c:pt idx="11">
                  <c:v>831</c:v>
                </c:pt>
                <c:pt idx="12">
                  <c:v>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72-FC4E-908B-EF1AE3596E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90868984"/>
        <c:axId val="390866032"/>
        <c:axId val="0"/>
      </c:bar3DChart>
      <c:catAx>
        <c:axId val="390868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90866032"/>
        <c:crosses val="autoZero"/>
        <c:auto val="1"/>
        <c:lblAlgn val="ctr"/>
        <c:lblOffset val="100"/>
        <c:noMultiLvlLbl val="0"/>
      </c:catAx>
      <c:valAx>
        <c:axId val="39086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90868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296913023975553E-2"/>
          <c:y val="2.6216219960310726E-2"/>
          <c:w val="0.92759864236727696"/>
          <c:h val="0.8991822601182828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7"/>
              <c:layout>
                <c:manualLayout>
                  <c:x val="3.2075388781493863E-3"/>
                  <c:y val="-7.83663596460555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B9-3143-B279-895AA17E1518}"/>
                </c:ext>
              </c:extLst>
            </c:dLbl>
            <c:dLbl>
              <c:idx val="9"/>
              <c:layout>
                <c:manualLayout>
                  <c:x val="9.6226166344481594E-3"/>
                  <c:y val="-1.8285483917412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B9-3143-B279-895AA17E1518}"/>
                </c:ext>
              </c:extLst>
            </c:dLbl>
            <c:dLbl>
              <c:idx val="10"/>
              <c:layout>
                <c:manualLayout>
                  <c:x val="1.6037694390745756E-3"/>
                  <c:y val="-7.83663596460555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B9-3143-B279-895AA17E1518}"/>
                </c:ext>
              </c:extLst>
            </c:dLbl>
            <c:dLbl>
              <c:idx val="11"/>
              <c:layout>
                <c:manualLayout>
                  <c:x val="4.8113083172240797E-3"/>
                  <c:y val="-7.83663596460555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B9-3143-B279-895AA17E15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Sheet1!$B$2:$B$14</c:f>
              <c:numCache>
                <c:formatCode>#,##0</c:formatCode>
                <c:ptCount val="13"/>
                <c:pt idx="0">
                  <c:v>219288</c:v>
                </c:pt>
                <c:pt idx="1">
                  <c:v>237507</c:v>
                </c:pt>
                <c:pt idx="2">
                  <c:v>254199</c:v>
                </c:pt>
                <c:pt idx="3">
                  <c:v>260527</c:v>
                </c:pt>
                <c:pt idx="4">
                  <c:v>267724</c:v>
                </c:pt>
                <c:pt idx="5">
                  <c:v>308334</c:v>
                </c:pt>
                <c:pt idx="6">
                  <c:v>334579</c:v>
                </c:pt>
                <c:pt idx="7">
                  <c:v>350911</c:v>
                </c:pt>
                <c:pt idx="8">
                  <c:v>363276</c:v>
                </c:pt>
                <c:pt idx="9">
                  <c:v>444995</c:v>
                </c:pt>
                <c:pt idx="10">
                  <c:v>499900</c:v>
                </c:pt>
                <c:pt idx="11">
                  <c:v>470000</c:v>
                </c:pt>
                <c:pt idx="12" formatCode="General">
                  <c:v>457995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B9-3143-B279-895AA17E151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90868984"/>
        <c:axId val="390866032"/>
        <c:axId val="0"/>
      </c:bar3DChart>
      <c:catAx>
        <c:axId val="390868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90866032"/>
        <c:crosses val="autoZero"/>
        <c:auto val="1"/>
        <c:lblAlgn val="ctr"/>
        <c:lblOffset val="100"/>
        <c:noMultiLvlLbl val="0"/>
      </c:catAx>
      <c:valAx>
        <c:axId val="39086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90868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4903567533116518E-2"/>
          <c:y val="3.0644052796156007E-2"/>
          <c:w val="0.91531414503970299"/>
          <c:h val="0.89030786580411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Price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7"/>
              <c:layout>
                <c:manualLayout>
                  <c:x val="3.2075388781493863E-3"/>
                  <c:y val="-7.83663596460555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6E4-EC4D-A379-3743B4025047}"/>
                </c:ext>
              </c:extLst>
            </c:dLbl>
            <c:dLbl>
              <c:idx val="9"/>
              <c:layout>
                <c:manualLayout>
                  <c:x val="9.6226166344481594E-3"/>
                  <c:y val="-1.8285483917412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E4-EC4D-A379-3743B4025047}"/>
                </c:ext>
              </c:extLst>
            </c:dLbl>
            <c:dLbl>
              <c:idx val="10"/>
              <c:layout>
                <c:manualLayout>
                  <c:x val="1.6037694390745756E-3"/>
                  <c:y val="-7.83663596460555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6E4-EC4D-A379-3743B4025047}"/>
                </c:ext>
              </c:extLst>
            </c:dLbl>
            <c:dLbl>
              <c:idx val="11"/>
              <c:layout>
                <c:manualLayout>
                  <c:x val="4.8113083172240797E-3"/>
                  <c:y val="-7.83663596460555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E4-EC4D-A379-3743B40250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Sheet1!$B$2:$B$14</c:f>
              <c:numCache>
                <c:formatCode>#,##0</c:formatCode>
                <c:ptCount val="13"/>
                <c:pt idx="0">
                  <c:v>245691</c:v>
                </c:pt>
                <c:pt idx="1">
                  <c:v>258414</c:v>
                </c:pt>
                <c:pt idx="2">
                  <c:v>273372</c:v>
                </c:pt>
                <c:pt idx="3">
                  <c:v>283774</c:v>
                </c:pt>
                <c:pt idx="4">
                  <c:v>290399</c:v>
                </c:pt>
                <c:pt idx="5">
                  <c:v>328839</c:v>
                </c:pt>
                <c:pt idx="6">
                  <c:v>352751</c:v>
                </c:pt>
                <c:pt idx="7">
                  <c:v>376486</c:v>
                </c:pt>
                <c:pt idx="8">
                  <c:v>391049</c:v>
                </c:pt>
                <c:pt idx="9">
                  <c:v>466775</c:v>
                </c:pt>
                <c:pt idx="10">
                  <c:v>552048</c:v>
                </c:pt>
                <c:pt idx="11">
                  <c:v>528966</c:v>
                </c:pt>
                <c:pt idx="12">
                  <c:v>510343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E4-EC4D-A379-3743B402504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90868984"/>
        <c:axId val="390866032"/>
        <c:axId val="0"/>
      </c:bar3DChart>
      <c:catAx>
        <c:axId val="390868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90866032"/>
        <c:crosses val="autoZero"/>
        <c:auto val="1"/>
        <c:lblAlgn val="ctr"/>
        <c:lblOffset val="100"/>
        <c:noMultiLvlLbl val="0"/>
      </c:catAx>
      <c:valAx>
        <c:axId val="39086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90868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%  Change Year to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Sheet1!$A$2:$A$15</c:f>
              <c:numCache>
                <c:formatCode>General</c:formatCode>
                <c:ptCount val="1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Sheet1!$B$2:$B$15</c:f>
              <c:numCache>
                <c:formatCode>0.00%</c:formatCode>
                <c:ptCount val="14"/>
                <c:pt idx="0">
                  <c:v>0.127</c:v>
                </c:pt>
                <c:pt idx="1">
                  <c:v>0.217</c:v>
                </c:pt>
                <c:pt idx="2">
                  <c:v>0.06</c:v>
                </c:pt>
                <c:pt idx="3">
                  <c:v>0.18099999999999999</c:v>
                </c:pt>
                <c:pt idx="4">
                  <c:v>0.11</c:v>
                </c:pt>
                <c:pt idx="5">
                  <c:v>8.2000000000000003E-2</c:v>
                </c:pt>
                <c:pt idx="6">
                  <c:v>8.2000000000000003E-2</c:v>
                </c:pt>
                <c:pt idx="7">
                  <c:v>-5.0999999999999997E-2</c:v>
                </c:pt>
                <c:pt idx="8">
                  <c:v>3.5000000000000003E-2</c:v>
                </c:pt>
                <c:pt idx="9">
                  <c:v>6.0000000000000001E-3</c:v>
                </c:pt>
                <c:pt idx="10">
                  <c:v>-0.187</c:v>
                </c:pt>
                <c:pt idx="11">
                  <c:v>-0.17</c:v>
                </c:pt>
                <c:pt idx="12">
                  <c:v>-5.3999999999999999E-2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6E-3748-AD3B-C611C8D6C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6130831"/>
        <c:axId val="896131311"/>
      </c:barChart>
      <c:catAx>
        <c:axId val="896130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896131311"/>
        <c:crosses val="autoZero"/>
        <c:auto val="1"/>
        <c:lblAlgn val="ctr"/>
        <c:lblOffset val="100"/>
        <c:noMultiLvlLbl val="0"/>
      </c:catAx>
      <c:valAx>
        <c:axId val="896131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8961308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Median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6.3492063492063492E-3"/>
                  <c:y val="-1.50000000000000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F0D-3E4F-9E9C-4A40AFDB3ABB}"/>
                </c:ext>
              </c:extLst>
            </c:dLbl>
            <c:dLbl>
              <c:idx val="1"/>
              <c:layout>
                <c:manualLayout>
                  <c:x val="-1.5873015873015873E-3"/>
                  <c:y val="-1.25000000000000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F0D-3E4F-9E9C-4A40AFDB3ABB}"/>
                </c:ext>
              </c:extLst>
            </c:dLbl>
            <c:dLbl>
              <c:idx val="2"/>
              <c:layout>
                <c:manualLayout>
                  <c:x val="3.1746031746031746E-3"/>
                  <c:y val="2.500000000000000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F0D-3E4F-9E9C-4A40AFDB3ABB}"/>
                </c:ext>
              </c:extLst>
            </c:dLbl>
            <c:dLbl>
              <c:idx val="3"/>
              <c:layout>
                <c:manualLayout>
                  <c:x val="6.3492063492063492E-3"/>
                  <c:y val="-1.49999999999999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0D-3E4F-9E9C-4A40AFDB3ABB}"/>
                </c:ext>
              </c:extLst>
            </c:dLbl>
            <c:dLbl>
              <c:idx val="4"/>
              <c:layout>
                <c:manualLayout>
                  <c:x val="1.5873015873014709E-3"/>
                  <c:y val="-2.00000000000000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F0D-3E4F-9E9C-4A40AFDB3ABB}"/>
                </c:ext>
              </c:extLst>
            </c:dLbl>
            <c:dLbl>
              <c:idx val="5"/>
              <c:layout>
                <c:manualLayout>
                  <c:x val="-1.5873015873015873E-3"/>
                  <c:y val="-3.00000000000000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F0D-3E4F-9E9C-4A40AFDB3ABB}"/>
                </c:ext>
              </c:extLst>
            </c:dLbl>
            <c:dLbl>
              <c:idx val="6"/>
              <c:layout>
                <c:manualLayout>
                  <c:x val="-6.3492063492063492E-3"/>
                  <c:y val="-1.00000000000000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F0D-3E4F-9E9C-4A40AFDB3ABB}"/>
                </c:ext>
              </c:extLst>
            </c:dLbl>
            <c:dLbl>
              <c:idx val="7"/>
              <c:layout>
                <c:manualLayout>
                  <c:x val="1.5873015873015758E-2"/>
                  <c:y val="-5.000000000000000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F0D-3E4F-9E9C-4A40AFDB3ABB}"/>
                </c:ext>
              </c:extLst>
            </c:dLbl>
            <c:dLbl>
              <c:idx val="8"/>
              <c:layout>
                <c:manualLayout>
                  <c:x val="9.7834380773207455E-3"/>
                  <c:y val="-2.414330859647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F0D-3E4F-9E9C-4A40AFDB3ABB}"/>
                </c:ext>
              </c:extLst>
            </c:dLbl>
            <c:dLbl>
              <c:idx val="9"/>
              <c:layout>
                <c:manualLayout>
                  <c:x val="1.4675157115980999E-2"/>
                  <c:y val="-1.34129492202640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F0D-3E4F-9E9C-4A40AFDB3ABB}"/>
                </c:ext>
              </c:extLst>
            </c:dLbl>
            <c:dLbl>
              <c:idx val="10"/>
              <c:layout>
                <c:manualLayout>
                  <c:x val="0"/>
                  <c:y val="-2.66858545770157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F0D-3E4F-9E9C-4A40AFDB3ABB}"/>
                </c:ext>
              </c:extLst>
            </c:dLbl>
            <c:dLbl>
              <c:idx val="11"/>
              <c:layout>
                <c:manualLayout>
                  <c:x val="-1.6305730128869105E-3"/>
                  <c:y val="-1.3412949220264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F0D-3E4F-9E9C-4A40AFDB3A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Sheet1!$B$2:$B$14</c:f>
              <c:numCache>
                <c:formatCode>_(* #,##0_);_(* \(#,##0\);_(* "-"??_);_(@_)</c:formatCode>
                <c:ptCount val="13"/>
                <c:pt idx="0">
                  <c:v>160000</c:v>
                </c:pt>
                <c:pt idx="1">
                  <c:v>164500</c:v>
                </c:pt>
                <c:pt idx="2">
                  <c:v>168000</c:v>
                </c:pt>
                <c:pt idx="3">
                  <c:v>179900</c:v>
                </c:pt>
                <c:pt idx="4">
                  <c:v>195000</c:v>
                </c:pt>
                <c:pt idx="5">
                  <c:v>210000</c:v>
                </c:pt>
                <c:pt idx="6">
                  <c:v>234900</c:v>
                </c:pt>
                <c:pt idx="7">
                  <c:v>260000</c:v>
                </c:pt>
                <c:pt idx="8">
                  <c:v>300000</c:v>
                </c:pt>
                <c:pt idx="9">
                  <c:v>370000</c:v>
                </c:pt>
                <c:pt idx="10">
                  <c:v>415440</c:v>
                </c:pt>
                <c:pt idx="11">
                  <c:v>409998</c:v>
                </c:pt>
                <c:pt idx="12">
                  <c:v>417000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F0D-3E4F-9E9C-4A40AFDB3A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54828880"/>
        <c:axId val="454829272"/>
        <c:axId val="0"/>
      </c:bar3DChart>
      <c:catAx>
        <c:axId val="45482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454829272"/>
        <c:crosses val="autoZero"/>
        <c:auto val="1"/>
        <c:lblAlgn val="ctr"/>
        <c:lblOffset val="100"/>
        <c:noMultiLvlLbl val="0"/>
      </c:catAx>
      <c:valAx>
        <c:axId val="45482927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454828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933340279555548E-2"/>
          <c:y val="5.6936290088920531E-2"/>
          <c:w val="0.93507793643628478"/>
          <c:h val="0.873840905466625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Sheet1!$B$2:$B$14</c:f>
              <c:numCache>
                <c:formatCode>0.0%</c:formatCode>
                <c:ptCount val="13"/>
                <c:pt idx="0">
                  <c:v>3.6999999999999998E-2</c:v>
                </c:pt>
                <c:pt idx="1">
                  <c:v>2.8000000000000001E-2</c:v>
                </c:pt>
                <c:pt idx="2">
                  <c:v>2.1000000000000001E-2</c:v>
                </c:pt>
                <c:pt idx="3">
                  <c:v>7.0999999999999994E-2</c:v>
                </c:pt>
                <c:pt idx="4">
                  <c:v>8.4000000000000005E-2</c:v>
                </c:pt>
                <c:pt idx="5">
                  <c:v>7.6999999999999999E-2</c:v>
                </c:pt>
                <c:pt idx="6">
                  <c:v>0.11899999999999999</c:v>
                </c:pt>
                <c:pt idx="7">
                  <c:v>0.107</c:v>
                </c:pt>
                <c:pt idx="8">
                  <c:v>0.154</c:v>
                </c:pt>
                <c:pt idx="9">
                  <c:v>0.23300000000000001</c:v>
                </c:pt>
                <c:pt idx="10">
                  <c:v>0.123</c:v>
                </c:pt>
                <c:pt idx="11">
                  <c:v>-1.2999999999999999E-2</c:v>
                </c:pt>
                <c:pt idx="12">
                  <c:v>1.7000000000000001E-2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3C-404B-8237-B022948BD1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8216240"/>
        <c:axId val="868217200"/>
      </c:barChart>
      <c:catAx>
        <c:axId val="86821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868217200"/>
        <c:crosses val="autoZero"/>
        <c:auto val="1"/>
        <c:lblAlgn val="ctr"/>
        <c:lblOffset val="100"/>
        <c:noMultiLvlLbl val="0"/>
      </c:catAx>
      <c:valAx>
        <c:axId val="86821720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86821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Sale Price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Sheet1!$B$2:$B$14</c:f>
              <c:numCache>
                <c:formatCode>#,##0_);\(#,##0\)</c:formatCode>
                <c:ptCount val="13"/>
                <c:pt idx="0">
                  <c:v>177363</c:v>
                </c:pt>
                <c:pt idx="1">
                  <c:v>182690</c:v>
                </c:pt>
                <c:pt idx="2">
                  <c:v>186275</c:v>
                </c:pt>
                <c:pt idx="3">
                  <c:v>197630</c:v>
                </c:pt>
                <c:pt idx="4">
                  <c:v>212144</c:v>
                </c:pt>
                <c:pt idx="5">
                  <c:v>228732</c:v>
                </c:pt>
                <c:pt idx="6">
                  <c:v>255120</c:v>
                </c:pt>
                <c:pt idx="7">
                  <c:v>283619</c:v>
                </c:pt>
                <c:pt idx="8">
                  <c:v>321347</c:v>
                </c:pt>
                <c:pt idx="9">
                  <c:v>400612</c:v>
                </c:pt>
                <c:pt idx="10">
                  <c:v>451953</c:v>
                </c:pt>
                <c:pt idx="11">
                  <c:v>438358</c:v>
                </c:pt>
                <c:pt idx="12">
                  <c:v>460899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00-3447-AA65-69FC49224A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0145008"/>
        <c:axId val="980145488"/>
      </c:barChart>
      <c:catAx>
        <c:axId val="980145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80145488"/>
        <c:crosses val="autoZero"/>
        <c:auto val="1"/>
        <c:lblAlgn val="ctr"/>
        <c:lblOffset val="100"/>
        <c:noMultiLvlLbl val="0"/>
      </c:catAx>
      <c:valAx>
        <c:axId val="980145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80145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108695128705243E-2"/>
          <c:y val="3.0407526947827154E-2"/>
          <c:w val="0.92589130487129478"/>
          <c:h val="0.939184946104345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Sheet1!$B$2:$B$14</c:f>
              <c:numCache>
                <c:formatCode>0.00%</c:formatCode>
                <c:ptCount val="13"/>
                <c:pt idx="0">
                  <c:v>5.9161809669405693E-2</c:v>
                </c:pt>
                <c:pt idx="1">
                  <c:v>3.0034449124112697E-2</c:v>
                </c:pt>
                <c:pt idx="2">
                  <c:v>1.9623405769336032E-2</c:v>
                </c:pt>
                <c:pt idx="3">
                  <c:v>6.0958260636156218E-2</c:v>
                </c:pt>
                <c:pt idx="4">
                  <c:v>7.3440267165916104E-2</c:v>
                </c:pt>
                <c:pt idx="5">
                  <c:v>7.8192171355305831E-2</c:v>
                </c:pt>
                <c:pt idx="6">
                  <c:v>0.11536645506531662</c:v>
                </c:pt>
                <c:pt idx="7">
                  <c:v>0.11170821574161179</c:v>
                </c:pt>
                <c:pt idx="8">
                  <c:v>0.13302352804290263</c:v>
                </c:pt>
                <c:pt idx="9">
                  <c:v>0.24666482027216685</c:v>
                </c:pt>
                <c:pt idx="10">
                  <c:v>0.12815642067636515</c:v>
                </c:pt>
                <c:pt idx="11">
                  <c:v>-3.0080561474312595E-2</c:v>
                </c:pt>
                <c:pt idx="12">
                  <c:v>5.1421440922716138E-2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4B-DD40-BC46-FFEA50FF1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1308208"/>
        <c:axId val="981308688"/>
      </c:barChart>
      <c:catAx>
        <c:axId val="98130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81308688"/>
        <c:crosses val="autoZero"/>
        <c:auto val="1"/>
        <c:lblAlgn val="ctr"/>
        <c:lblOffset val="100"/>
        <c:noMultiLvlLbl val="0"/>
      </c:catAx>
      <c:valAx>
        <c:axId val="981308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81308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Median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6.3492063492063492E-3"/>
                  <c:y val="-1.50000000000000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E9-CC4D-9F1D-D7210CE825F3}"/>
                </c:ext>
              </c:extLst>
            </c:dLbl>
            <c:dLbl>
              <c:idx val="1"/>
              <c:layout>
                <c:manualLayout>
                  <c:x val="-1.5873015873015873E-3"/>
                  <c:y val="-1.25000000000000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E9-CC4D-9F1D-D7210CE825F3}"/>
                </c:ext>
              </c:extLst>
            </c:dLbl>
            <c:dLbl>
              <c:idx val="2"/>
              <c:layout>
                <c:manualLayout>
                  <c:x val="3.1746101036723459E-3"/>
                  <c:y val="-2.70083990409424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8E9-CC4D-9F1D-D7210CE825F3}"/>
                </c:ext>
              </c:extLst>
            </c:dLbl>
            <c:dLbl>
              <c:idx val="3"/>
              <c:layout>
                <c:manualLayout>
                  <c:x val="6.3492063492063492E-3"/>
                  <c:y val="-1.49999999999999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E9-CC4D-9F1D-D7210CE825F3}"/>
                </c:ext>
              </c:extLst>
            </c:dLbl>
            <c:dLbl>
              <c:idx val="4"/>
              <c:layout>
                <c:manualLayout>
                  <c:x val="1.5873015873014709E-3"/>
                  <c:y val="-2.00000000000000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E9-CC4D-9F1D-D7210CE825F3}"/>
                </c:ext>
              </c:extLst>
            </c:dLbl>
            <c:dLbl>
              <c:idx val="5"/>
              <c:layout>
                <c:manualLayout>
                  <c:x val="-1.5873015873015873E-3"/>
                  <c:y val="-3.00000000000000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E9-CC4D-9F1D-D7210CE825F3}"/>
                </c:ext>
              </c:extLst>
            </c:dLbl>
            <c:dLbl>
              <c:idx val="6"/>
              <c:layout>
                <c:manualLayout>
                  <c:x val="3.434217869975934E-3"/>
                  <c:y val="-1.26825243635133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8E9-CC4D-9F1D-D7210CE825F3}"/>
                </c:ext>
              </c:extLst>
            </c:dLbl>
            <c:dLbl>
              <c:idx val="7"/>
              <c:layout>
                <c:manualLayout>
                  <c:x val="7.7201854539276551E-3"/>
                  <c:y val="-1.30477367918887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8E9-CC4D-9F1D-D7210CE825F3}"/>
                </c:ext>
              </c:extLst>
            </c:dLbl>
            <c:dLbl>
              <c:idx val="8"/>
              <c:layout>
                <c:manualLayout>
                  <c:x val="4.8917190386602531E-3"/>
                  <c:y val="-1.6095539064316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8E9-CC4D-9F1D-D7210CE825F3}"/>
                </c:ext>
              </c:extLst>
            </c:dLbl>
            <c:dLbl>
              <c:idx val="9"/>
              <c:layout>
                <c:manualLayout>
                  <c:x val="1.4675157115980999E-2"/>
                  <c:y val="-1.34129492202640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E9-CC4D-9F1D-D7210CE825F3}"/>
                </c:ext>
              </c:extLst>
            </c:dLbl>
            <c:dLbl>
              <c:idx val="10"/>
              <c:layout>
                <c:manualLayout>
                  <c:x val="1.4675157115981118E-2"/>
                  <c:y val="-1.0590315512698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8E9-CC4D-9F1D-D7210CE825F3}"/>
                </c:ext>
              </c:extLst>
            </c:dLbl>
            <c:dLbl>
              <c:idx val="11"/>
              <c:layout>
                <c:manualLayout>
                  <c:x val="8.1528650644338355E-3"/>
                  <c:y val="-2.68258984405281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8E9-CC4D-9F1D-D7210CE825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Sheet1!$B$2:$B$14</c:f>
              <c:numCache>
                <c:formatCode>_(* #,##0_);_(* \(#,##0\);_(* "-"??_);_(@_)</c:formatCode>
                <c:ptCount val="13"/>
                <c:pt idx="0">
                  <c:v>8507</c:v>
                </c:pt>
                <c:pt idx="1">
                  <c:v>9206</c:v>
                </c:pt>
                <c:pt idx="2">
                  <c:v>9954</c:v>
                </c:pt>
                <c:pt idx="3">
                  <c:v>10303</c:v>
                </c:pt>
                <c:pt idx="4">
                  <c:v>10594</c:v>
                </c:pt>
                <c:pt idx="5">
                  <c:v>10635</c:v>
                </c:pt>
                <c:pt idx="6">
                  <c:v>9995</c:v>
                </c:pt>
                <c:pt idx="7">
                  <c:v>10005</c:v>
                </c:pt>
                <c:pt idx="8">
                  <c:v>9487</c:v>
                </c:pt>
                <c:pt idx="9">
                  <c:v>9016</c:v>
                </c:pt>
                <c:pt idx="10">
                  <c:v>8892</c:v>
                </c:pt>
                <c:pt idx="11">
                  <c:v>8155</c:v>
                </c:pt>
                <c:pt idx="12">
                  <c:v>8958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8E9-CC4D-9F1D-D7210CE825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54828880"/>
        <c:axId val="454829272"/>
        <c:axId val="0"/>
      </c:bar3DChart>
      <c:catAx>
        <c:axId val="45482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454829272"/>
        <c:crosses val="autoZero"/>
        <c:auto val="1"/>
        <c:lblAlgn val="ctr"/>
        <c:lblOffset val="100"/>
        <c:noMultiLvlLbl val="0"/>
      </c:catAx>
      <c:valAx>
        <c:axId val="45482927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454828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0"/>
                  <c:y val="-4.0860994939947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58-274F-A560-3043E4F715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Sheet1!$B$2:$B$14</c:f>
              <c:numCache>
                <c:formatCode>0.00%</c:formatCode>
                <c:ptCount val="13"/>
                <c:pt idx="0">
                  <c:v>-2.3E-2</c:v>
                </c:pt>
                <c:pt idx="1">
                  <c:v>0.13341953685200422</c:v>
                </c:pt>
                <c:pt idx="2">
                  <c:v>4.4492843808338518E-2</c:v>
                </c:pt>
                <c:pt idx="3">
                  <c:v>2.0653361135934863E-2</c:v>
                </c:pt>
                <c:pt idx="4">
                  <c:v>1.0409572915653274E-2</c:v>
                </c:pt>
                <c:pt idx="5">
                  <c:v>3.2062391681109186E-2</c:v>
                </c:pt>
                <c:pt idx="6">
                  <c:v>-7.4913704636626555E-2</c:v>
                </c:pt>
                <c:pt idx="7">
                  <c:v>-3.4288019362646227E-3</c:v>
                </c:pt>
                <c:pt idx="8">
                  <c:v>-5.7680631451123253E-2</c:v>
                </c:pt>
                <c:pt idx="9">
                  <c:v>-3.7585910652920961E-2</c:v>
                </c:pt>
                <c:pt idx="10">
                  <c:v>-1.1716134791341218E-2</c:v>
                </c:pt>
                <c:pt idx="11">
                  <c:v>-8.6598170938240945E-2</c:v>
                </c:pt>
                <c:pt idx="12">
                  <c:v>0.10729295426452411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58-274F-A560-3043E4F715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37504512"/>
        <c:axId val="1437505952"/>
      </c:barChart>
      <c:catAx>
        <c:axId val="143750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437505952"/>
        <c:crosses val="autoZero"/>
        <c:auto val="1"/>
        <c:lblAlgn val="ctr"/>
        <c:lblOffset val="100"/>
        <c:noMultiLvlLbl val="0"/>
      </c:catAx>
      <c:valAx>
        <c:axId val="143750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43750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91684842211616E-2"/>
          <c:y val="3.7130900921023245E-2"/>
          <c:w val="0.83583071482261906"/>
          <c:h val="0.8006917528346756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chemeClr val="accent3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705</c:v>
                </c:pt>
                <c:pt idx="1">
                  <c:v>719</c:v>
                </c:pt>
                <c:pt idx="2" formatCode="#,##0">
                  <c:v>690</c:v>
                </c:pt>
                <c:pt idx="3" formatCode="#,##0">
                  <c:v>856</c:v>
                </c:pt>
                <c:pt idx="4" formatCode="#,##0">
                  <c:v>1095</c:v>
                </c:pt>
                <c:pt idx="5" formatCode="#,##0">
                  <c:v>1239</c:v>
                </c:pt>
                <c:pt idx="6" formatCode="#,##0">
                  <c:v>1239</c:v>
                </c:pt>
                <c:pt idx="7" formatCode="#,##0">
                  <c:v>1252</c:v>
                </c:pt>
                <c:pt idx="8" formatCode="#,##0">
                  <c:v>1330</c:v>
                </c:pt>
                <c:pt idx="9" formatCode="#,##0">
                  <c:v>1321</c:v>
                </c:pt>
                <c:pt idx="10" formatCode="#,##0">
                  <c:v>1190</c:v>
                </c:pt>
                <c:pt idx="11" formatCode="#,##0">
                  <c:v>921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36-9D4C-A664-18DC2F9EB3B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3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209</c:v>
                </c:pt>
                <c:pt idx="1">
                  <c:v>237</c:v>
                </c:pt>
                <c:pt idx="2" formatCode="#,##0">
                  <c:v>250</c:v>
                </c:pt>
                <c:pt idx="3" formatCode="#,##0">
                  <c:v>352</c:v>
                </c:pt>
                <c:pt idx="4" formatCode="#,##0">
                  <c:v>479</c:v>
                </c:pt>
                <c:pt idx="5" formatCode="#,##0">
                  <c:v>798</c:v>
                </c:pt>
                <c:pt idx="6" formatCode="#,##0">
                  <c:v>1011</c:v>
                </c:pt>
                <c:pt idx="7" formatCode="#,##0">
                  <c:v>1039</c:v>
                </c:pt>
                <c:pt idx="8" formatCode="#,##0">
                  <c:v>1049</c:v>
                </c:pt>
                <c:pt idx="9" formatCode="#,##0">
                  <c:v>998</c:v>
                </c:pt>
                <c:pt idx="10" formatCode="#,##0">
                  <c:v>845</c:v>
                </c:pt>
                <c:pt idx="11" formatCode="#,##0">
                  <c:v>650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36-9D4C-A664-18DC2F9EB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71551"/>
        <c:axId val="1304192975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557</c:v>
                </c:pt>
                <c:pt idx="1">
                  <c:v>513</c:v>
                </c:pt>
                <c:pt idx="2" formatCode="#,##0">
                  <c:v>543</c:v>
                </c:pt>
                <c:pt idx="3" formatCode="#,##0">
                  <c:v>634</c:v>
                </c:pt>
                <c:pt idx="4" formatCode="#,##0">
                  <c:v>807</c:v>
                </c:pt>
                <c:pt idx="5" formatCode="#,##0">
                  <c:v>867</c:v>
                </c:pt>
                <c:pt idx="6" formatCode="#,##0">
                  <c:v>994</c:v>
                </c:pt>
                <c:pt idx="7" formatCode="#,##0">
                  <c:v>1034</c:v>
                </c:pt>
                <c:pt idx="8" formatCode="#,##0">
                  <c:v>1094</c:v>
                </c:pt>
                <c:pt idx="9" formatCode="#,##0">
                  <c:v>1094</c:v>
                </c:pt>
                <c:pt idx="10" formatCode="#,##0">
                  <c:v>943</c:v>
                </c:pt>
                <c:pt idx="11" formatCode="#,##0">
                  <c:v>737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B36-9D4C-A664-18DC2F9EB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2454736"/>
        <c:axId val="1127288336"/>
      </c:lineChart>
      <c:catAx>
        <c:axId val="6771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04192975"/>
        <c:crosses val="autoZero"/>
        <c:auto val="1"/>
        <c:lblAlgn val="ctr"/>
        <c:lblOffset val="100"/>
        <c:noMultiLvlLbl val="0"/>
      </c:catAx>
      <c:valAx>
        <c:axId val="1304192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6771551"/>
        <c:crosses val="autoZero"/>
        <c:crossBetween val="between"/>
      </c:valAx>
      <c:valAx>
        <c:axId val="112728833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812454736"/>
        <c:crosses val="max"/>
        <c:crossBetween val="between"/>
      </c:valAx>
      <c:catAx>
        <c:axId val="812454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272883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15/03/25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4757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15/03/25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315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15/03/25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6995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15/03/25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8595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15/03/25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9559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15/03/25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965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15/03/25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1391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15/03/25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081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15/03/25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675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15/03/25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0941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15/03/25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88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8CEAE-9ACF-4870-96B2-2FDD755B4008}" type="datetimeFigureOut">
              <a:rPr lang="en-IN" smtClean="0"/>
              <a:t>15/03/25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808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bin"/><Relationship Id="rId5" Type="http://schemas.openxmlformats.org/officeDocument/2006/relationships/image" Target="../media/image4.bin"/><Relationship Id="rId23" Type="http://schemas.openxmlformats.org/officeDocument/2006/relationships/image" Target="../media/image6.bin"/><Relationship Id="rId4" Type="http://schemas.openxmlformats.org/officeDocument/2006/relationships/image" Target="../media/image3.bin"/><Relationship Id="rId22" Type="http://schemas.openxmlformats.org/officeDocument/2006/relationships/image" Target="../media/image510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7" Type="http://schemas.openxmlformats.org/officeDocument/2006/relationships/chart" Target="../charts/chart8.xml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7" Type="http://schemas.openxmlformats.org/officeDocument/2006/relationships/chart" Target="../charts/chart9.xml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7" Type="http://schemas.openxmlformats.org/officeDocument/2006/relationships/chart" Target="../charts/chart10.xml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7" Type="http://schemas.openxmlformats.org/officeDocument/2006/relationships/chart" Target="../charts/chart11.xml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7" Type="http://schemas.openxmlformats.org/officeDocument/2006/relationships/chart" Target="../charts/chart12.xml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bin"/><Relationship Id="rId13" Type="http://schemas.openxmlformats.org/officeDocument/2006/relationships/image" Target="../media/image22.bin"/><Relationship Id="rId18" Type="http://schemas.openxmlformats.org/officeDocument/2006/relationships/image" Target="../media/image27.bin"/><Relationship Id="rId26" Type="http://schemas.openxmlformats.org/officeDocument/2006/relationships/image" Target="../media/image35.bin"/><Relationship Id="rId3" Type="http://schemas.openxmlformats.org/officeDocument/2006/relationships/image" Target="../media/image12.bin"/><Relationship Id="rId21" Type="http://schemas.openxmlformats.org/officeDocument/2006/relationships/image" Target="../media/image30.bin"/><Relationship Id="rId7" Type="http://schemas.openxmlformats.org/officeDocument/2006/relationships/image" Target="../media/image16.bin"/><Relationship Id="rId12" Type="http://schemas.openxmlformats.org/officeDocument/2006/relationships/image" Target="../media/image21.bin"/><Relationship Id="rId17" Type="http://schemas.openxmlformats.org/officeDocument/2006/relationships/image" Target="../media/image26.bin"/><Relationship Id="rId25" Type="http://schemas.openxmlformats.org/officeDocument/2006/relationships/image" Target="../media/image34.bin"/><Relationship Id="rId2" Type="http://schemas.openxmlformats.org/officeDocument/2006/relationships/image" Target="../media/image1.bin"/><Relationship Id="rId16" Type="http://schemas.openxmlformats.org/officeDocument/2006/relationships/image" Target="../media/image25.bin"/><Relationship Id="rId20" Type="http://schemas.openxmlformats.org/officeDocument/2006/relationships/image" Target="../media/image29.bin"/><Relationship Id="rId29" Type="http://schemas.openxmlformats.org/officeDocument/2006/relationships/image" Target="../media/image9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bin"/><Relationship Id="rId11" Type="http://schemas.openxmlformats.org/officeDocument/2006/relationships/image" Target="../media/image20.bin"/><Relationship Id="rId24" Type="http://schemas.openxmlformats.org/officeDocument/2006/relationships/image" Target="../media/image33.bin"/><Relationship Id="rId5" Type="http://schemas.openxmlformats.org/officeDocument/2006/relationships/image" Target="../media/image14.bin"/><Relationship Id="rId15" Type="http://schemas.openxmlformats.org/officeDocument/2006/relationships/image" Target="../media/image24.bin"/><Relationship Id="rId23" Type="http://schemas.openxmlformats.org/officeDocument/2006/relationships/image" Target="../media/image32.bin"/><Relationship Id="rId28" Type="http://schemas.openxmlformats.org/officeDocument/2006/relationships/image" Target="../media/image37.bin"/><Relationship Id="rId10" Type="http://schemas.openxmlformats.org/officeDocument/2006/relationships/image" Target="../media/image19.bin"/><Relationship Id="rId19" Type="http://schemas.openxmlformats.org/officeDocument/2006/relationships/image" Target="../media/image28.bin"/><Relationship Id="rId31" Type="http://schemas.openxmlformats.org/officeDocument/2006/relationships/image" Target="../media/image10.bin"/><Relationship Id="rId4" Type="http://schemas.openxmlformats.org/officeDocument/2006/relationships/image" Target="../media/image13.bin"/><Relationship Id="rId9" Type="http://schemas.openxmlformats.org/officeDocument/2006/relationships/image" Target="../media/image18.bin"/><Relationship Id="rId14" Type="http://schemas.openxmlformats.org/officeDocument/2006/relationships/image" Target="../media/image23.bin"/><Relationship Id="rId22" Type="http://schemas.openxmlformats.org/officeDocument/2006/relationships/image" Target="../media/image31.bin"/><Relationship Id="rId27" Type="http://schemas.openxmlformats.org/officeDocument/2006/relationships/image" Target="../media/image36.bin"/><Relationship Id="rId30" Type="http://schemas.openxmlformats.org/officeDocument/2006/relationships/image" Target="../media/image1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bin"/><Relationship Id="rId2" Type="http://schemas.openxmlformats.org/officeDocument/2006/relationships/image" Target="../media/image38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4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7" Type="http://schemas.openxmlformats.org/officeDocument/2006/relationships/image" Target="../media/image11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bin"/><Relationship Id="rId5" Type="http://schemas.openxmlformats.org/officeDocument/2006/relationships/image" Target="../media/image43.bin"/><Relationship Id="rId4" Type="http://schemas.openxmlformats.org/officeDocument/2006/relationships/image" Target="../media/image4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bin"/><Relationship Id="rId7" Type="http://schemas.openxmlformats.org/officeDocument/2006/relationships/image" Target="../media/image11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bin"/><Relationship Id="rId5" Type="http://schemas.openxmlformats.org/officeDocument/2006/relationships/image" Target="../media/image9.bin"/><Relationship Id="rId4" Type="http://schemas.openxmlformats.org/officeDocument/2006/relationships/image" Target="../media/image4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bin"/><Relationship Id="rId7" Type="http://schemas.openxmlformats.org/officeDocument/2006/relationships/image" Target="../media/image11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bin"/><Relationship Id="rId5" Type="http://schemas.openxmlformats.org/officeDocument/2006/relationships/image" Target="../media/image9.bin"/><Relationship Id="rId4" Type="http://schemas.openxmlformats.org/officeDocument/2006/relationships/image" Target="../media/image47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bin"/><Relationship Id="rId3" Type="http://schemas.openxmlformats.org/officeDocument/2006/relationships/image" Target="../media/image7.bin"/><Relationship Id="rId7" Type="http://schemas.openxmlformats.org/officeDocument/2006/relationships/image" Target="../media/image11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bin"/><Relationship Id="rId5" Type="http://schemas.openxmlformats.org/officeDocument/2006/relationships/image" Target="../media/image9.bin"/><Relationship Id="rId4" Type="http://schemas.openxmlformats.org/officeDocument/2006/relationships/image" Target="../media/image8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bin"/><Relationship Id="rId7" Type="http://schemas.openxmlformats.org/officeDocument/2006/relationships/image" Target="../media/image11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bin"/><Relationship Id="rId5" Type="http://schemas.openxmlformats.org/officeDocument/2006/relationships/image" Target="../media/image9.bin"/><Relationship Id="rId4" Type="http://schemas.openxmlformats.org/officeDocument/2006/relationships/image" Target="../media/image4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bin"/><Relationship Id="rId7" Type="http://schemas.openxmlformats.org/officeDocument/2006/relationships/image" Target="../media/image11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bin"/><Relationship Id="rId5" Type="http://schemas.openxmlformats.org/officeDocument/2006/relationships/image" Target="../media/image9.bin"/><Relationship Id="rId4" Type="http://schemas.openxmlformats.org/officeDocument/2006/relationships/image" Target="../media/image4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bin"/><Relationship Id="rId7" Type="http://schemas.openxmlformats.org/officeDocument/2006/relationships/image" Target="../media/image11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bin"/><Relationship Id="rId5" Type="http://schemas.openxmlformats.org/officeDocument/2006/relationships/image" Target="../media/image9.bin"/><Relationship Id="rId4" Type="http://schemas.openxmlformats.org/officeDocument/2006/relationships/image" Target="../media/image5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bin"/><Relationship Id="rId2" Type="http://schemas.openxmlformats.org/officeDocument/2006/relationships/image" Target="../media/image5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5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7" Type="http://schemas.openxmlformats.org/officeDocument/2006/relationships/chart" Target="../charts/chart13.xml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7" Type="http://schemas.openxmlformats.org/officeDocument/2006/relationships/chart" Target="../charts/chart14.xml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7" Type="http://schemas.openxmlformats.org/officeDocument/2006/relationships/chart" Target="../charts/chart15.xml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5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bin"/><Relationship Id="rId4" Type="http://schemas.openxmlformats.org/officeDocument/2006/relationships/image" Target="../media/image1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bin"/><Relationship Id="rId4" Type="http://schemas.openxmlformats.org/officeDocument/2006/relationships/image" Target="../media/image1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7" Type="http://schemas.openxmlformats.org/officeDocument/2006/relationships/chart" Target="../charts/chart1.xml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bin"/><Relationship Id="rId4" Type="http://schemas.openxmlformats.org/officeDocument/2006/relationships/image" Target="../media/image1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bin"/><Relationship Id="rId4" Type="http://schemas.openxmlformats.org/officeDocument/2006/relationships/image" Target="../media/image1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bin"/><Relationship Id="rId4" Type="http://schemas.openxmlformats.org/officeDocument/2006/relationships/image" Target="../media/image1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bin"/><Relationship Id="rId4" Type="http://schemas.openxmlformats.org/officeDocument/2006/relationships/image" Target="../media/image1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bin"/><Relationship Id="rId4" Type="http://schemas.openxmlformats.org/officeDocument/2006/relationships/image" Target="../media/image1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bin"/><Relationship Id="rId7" Type="http://schemas.openxmlformats.org/officeDocument/2006/relationships/image" Target="../media/image10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6.bin"/><Relationship Id="rId4" Type="http://schemas.openxmlformats.org/officeDocument/2006/relationships/image" Target="../media/image58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bin"/><Relationship Id="rId13" Type="http://schemas.openxmlformats.org/officeDocument/2006/relationships/image" Target="../media/image10.bin"/><Relationship Id="rId3" Type="http://schemas.openxmlformats.org/officeDocument/2006/relationships/image" Target="../media/image59.bin"/><Relationship Id="rId7" Type="http://schemas.openxmlformats.org/officeDocument/2006/relationships/image" Target="../media/image63.bin"/><Relationship Id="rId12" Type="http://schemas.openxmlformats.org/officeDocument/2006/relationships/image" Target="../media/image11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bin"/><Relationship Id="rId11" Type="http://schemas.openxmlformats.org/officeDocument/2006/relationships/image" Target="../media/image67.bin"/><Relationship Id="rId5" Type="http://schemas.openxmlformats.org/officeDocument/2006/relationships/image" Target="../media/image61.bin"/><Relationship Id="rId10" Type="http://schemas.openxmlformats.org/officeDocument/2006/relationships/image" Target="../media/image66.bin"/><Relationship Id="rId4" Type="http://schemas.openxmlformats.org/officeDocument/2006/relationships/image" Target="../media/image60.bin"/><Relationship Id="rId9" Type="http://schemas.openxmlformats.org/officeDocument/2006/relationships/image" Target="../media/image65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bin"/><Relationship Id="rId3" Type="http://schemas.openxmlformats.org/officeDocument/2006/relationships/image" Target="../media/image59.bin"/><Relationship Id="rId7" Type="http://schemas.openxmlformats.org/officeDocument/2006/relationships/image" Target="../media/image71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bin"/><Relationship Id="rId11" Type="http://schemas.openxmlformats.org/officeDocument/2006/relationships/image" Target="../media/image10.bin"/><Relationship Id="rId5" Type="http://schemas.openxmlformats.org/officeDocument/2006/relationships/image" Target="../media/image69.bin"/><Relationship Id="rId10" Type="http://schemas.openxmlformats.org/officeDocument/2006/relationships/image" Target="../media/image11.bin"/><Relationship Id="rId4" Type="http://schemas.openxmlformats.org/officeDocument/2006/relationships/image" Target="../media/image68.bin"/><Relationship Id="rId9" Type="http://schemas.openxmlformats.org/officeDocument/2006/relationships/image" Target="../media/image7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7" Type="http://schemas.openxmlformats.org/officeDocument/2006/relationships/chart" Target="../charts/chart2.xml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7" Type="http://schemas.openxmlformats.org/officeDocument/2006/relationships/chart" Target="../charts/chart3.xml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7" Type="http://schemas.openxmlformats.org/officeDocument/2006/relationships/chart" Target="../charts/chart4.xml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7" Type="http://schemas.openxmlformats.org/officeDocument/2006/relationships/chart" Target="../charts/chart5.xml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7" Type="http://schemas.openxmlformats.org/officeDocument/2006/relationships/chart" Target="../charts/chart6.xml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7" Type="http://schemas.openxmlformats.org/officeDocument/2006/relationships/chart" Target="../charts/chart7.xml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03" name="coverimag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0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2859584"/>
            <a:ext cx="13706475" cy="7427416"/>
          </a:xfrm>
          <a:prstGeom prst="rect">
            <a:avLst/>
          </a:prstGeom>
        </p:spPr>
      </p:pic>
      <p:sp>
        <p:nvSpPr>
          <p:cNvPr id="307" name="Presenter Name-43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836119" y="8587287"/>
            <a:ext cx="11110912" cy="55399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3600" b="1" spc="-26" dirty="0">
                <a:solidFill>
                  <a:srgbClr val="F1F1F1">
                    <a:alpha val="100000"/>
                  </a:srgbClr>
                </a:solidFill>
                <a:latin typeface="Merriweather" panose="00000700000000000000" pitchFamily="2" charset="0"/>
              </a:rPr>
              <a:t>Karene Loman</a:t>
            </a:r>
          </a:p>
        </p:txBody>
      </p:sp>
      <p:sp>
        <p:nvSpPr>
          <p:cNvPr id="309" name="Presenter Designation-47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836119" y="9125172"/>
            <a:ext cx="11110912" cy="800219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r>
              <a:rPr lang="en-US" sz="2600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Spokane REALTORS®</a:t>
            </a:r>
          </a:p>
          <a:p>
            <a:pPr algn="l"/>
            <a:r>
              <a:rPr lang="en-US" sz="2600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2025 President</a:t>
            </a:r>
          </a:p>
        </p:txBody>
      </p:sp>
      <p:pic>
        <p:nvPicPr>
          <p:cNvPr id="311" name="sgPresentorImageNod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536289" y="8646512"/>
            <a:ext cx="1204489" cy="1204489"/>
          </a:xfrm>
          <a:prstGeom prst="rect">
            <a:avLst/>
          </a:prstGeom>
        </p:spPr>
      </p:pic>
      <p:pic>
        <p:nvPicPr>
          <p:cNvPr id="313" name="logoNode87439da9-dadc-4998-89f7-8bd884c430ff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  <a:extLst>
              <a:ext uri="{13234C82-60DD-4C78-BE55-77DDAC2107AF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22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>
            <a:off x="762000" y="3333888"/>
            <a:ext cx="4581361" cy="1204489"/>
          </a:xfrm>
          <a:prstGeom prst="rect">
            <a:avLst/>
          </a:prstGeom>
        </p:spPr>
      </p:pic>
      <p:sp>
        <p:nvSpPr>
          <p:cNvPr id="315" name="Awesome Presentation Title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2000" y="4538377"/>
            <a:ext cx="12215812" cy="33242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8640"/>
              </a:lnSpc>
            </a:pPr>
            <a:r>
              <a:rPr lang="en-US" sz="7200" spc="-7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Spokane County 
Residential Market 
Trends and Outlook</a:t>
            </a:r>
          </a:p>
        </p:txBody>
      </p:sp>
      <p:pic>
        <p:nvPicPr>
          <p:cNvPr id="31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alphaModFix/>
          </a:blip>
          <a:stretch/>
        </p:blipFill>
        <p:spPr>
          <a:xfrm>
            <a:off x="4666953" y="7943553"/>
            <a:ext cx="9039225" cy="234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-171450" y="-133350"/>
            <a:ext cx="18468499" cy="10435970"/>
          </a:xfrm>
          <a:prstGeom prst="rect">
            <a:avLst/>
          </a:prstGeom>
        </p:spPr>
      </p:pic>
      <p:pic>
        <p:nvPicPr>
          <p:cNvPr id="100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2951466" y="0"/>
            <a:ext cx="5336530" cy="2633662"/>
          </a:xfrm>
          <a:prstGeom prst="rect">
            <a:avLst/>
          </a:prstGeom>
        </p:spPr>
      </p:pic>
      <p:sp>
        <p:nvSpPr>
          <p:cNvPr id="1074" name="Click here to edit title-49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2000" y="34670"/>
            <a:ext cx="15197138" cy="1239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Percent of Change in New Listings</a:t>
            </a:r>
          </a:p>
        </p:txBody>
      </p:sp>
      <p:pic>
        <p:nvPicPr>
          <p:cNvPr id="107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108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1082" name="-47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708975" y="9723120"/>
            <a:ext cx="357188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10.</a:t>
            </a:r>
          </a:p>
        </p:txBody>
      </p:sp>
      <p:sp>
        <p:nvSpPr>
          <p:cNvPr id="2" name="Click here to edit subtitle-412">
            <a:extLst>
              <a:ext uri="{FF2B5EF4-FFF2-40B4-BE49-F238E27FC236}">
                <a16:creationId xmlns:a16="http://schemas.microsoft.com/office/drawing/2014/main" id="{0531457B-5B60-8D07-7FD3-1474C3782504}"/>
              </a:ext>
            </a:extLst>
          </p:cNvPr>
          <p:cNvSpPr txBox="1"/>
          <p:nvPr/>
        </p:nvSpPr>
        <p:spPr>
          <a:xfrm>
            <a:off x="889248" y="1072618"/>
            <a:ext cx="15197138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Spokane County</a:t>
            </a:r>
          </a:p>
        </p:txBody>
      </p:sp>
      <p:sp>
        <p:nvSpPr>
          <p:cNvPr id="3" name="Enter your source text-450">
            <a:extLst>
              <a:ext uri="{FF2B5EF4-FFF2-40B4-BE49-F238E27FC236}">
                <a16:creationId xmlns:a16="http://schemas.microsoft.com/office/drawing/2014/main" id="{3FD8B091-3066-F8A3-68E3-A60CA564605B}"/>
              </a:ext>
            </a:extLst>
          </p:cNvPr>
          <p:cNvSpPr txBox="1"/>
          <p:nvPr/>
        </p:nvSpPr>
        <p:spPr>
          <a:xfrm>
            <a:off x="5199442" y="9800653"/>
            <a:ext cx="6786562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spc="-15" dirty="0">
                <a:solidFill>
                  <a:srgbClr val="F1F1F1">
                    <a:alpha val="50000"/>
                  </a:srgbClr>
                </a:solidFill>
                <a:latin typeface="Open Sans" panose="00000700000000000000" pitchFamily="2" charset="0"/>
              </a:rPr>
              <a:t>Source: Spokane REALTORS® Multiple Listing Services (Market Activity Report)</a:t>
            </a:r>
          </a:p>
        </p:txBody>
      </p:sp>
      <p:pic>
        <p:nvPicPr>
          <p:cNvPr id="4" name="FOOTER_LOGO_IMG">
            <a:extLst>
              <a:ext uri="{FF2B5EF4-FFF2-40B4-BE49-F238E27FC236}">
                <a16:creationId xmlns:a16="http://schemas.microsoft.com/office/drawing/2014/main" id="{E5021FFA-FFBA-D207-6220-AFC6BFD7CA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9DBAF480-6EBC-0CA3-6DBA-47A5819991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5528287"/>
              </p:ext>
            </p:extLst>
          </p:nvPr>
        </p:nvGraphicFramePr>
        <p:xfrm>
          <a:off x="601116" y="2831782"/>
          <a:ext cx="17107859" cy="638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8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2951466" y="0"/>
            <a:ext cx="5336530" cy="2633662"/>
          </a:xfrm>
          <a:prstGeom prst="rect">
            <a:avLst/>
          </a:prstGeom>
        </p:spPr>
      </p:pic>
      <p:sp>
        <p:nvSpPr>
          <p:cNvPr id="1125" name="Click here to edit title-43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74295" y="34171"/>
            <a:ext cx="15197138" cy="1239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Active Listings</a:t>
            </a:r>
          </a:p>
        </p:txBody>
      </p:sp>
      <p:pic>
        <p:nvPicPr>
          <p:cNvPr id="112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113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1133" name="-43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708975" y="9723120"/>
            <a:ext cx="357188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11.</a:t>
            </a:r>
          </a:p>
        </p:txBody>
      </p:sp>
      <p:sp>
        <p:nvSpPr>
          <p:cNvPr id="2" name="Click here to edit subtitle-412">
            <a:extLst>
              <a:ext uri="{FF2B5EF4-FFF2-40B4-BE49-F238E27FC236}">
                <a16:creationId xmlns:a16="http://schemas.microsoft.com/office/drawing/2014/main" id="{81DFD083-59F6-18E2-C525-3561D0E3ABFD}"/>
              </a:ext>
            </a:extLst>
          </p:cNvPr>
          <p:cNvSpPr txBox="1"/>
          <p:nvPr/>
        </p:nvSpPr>
        <p:spPr>
          <a:xfrm>
            <a:off x="889248" y="1072618"/>
            <a:ext cx="15197138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Spokane County</a:t>
            </a:r>
          </a:p>
        </p:txBody>
      </p:sp>
      <p:sp>
        <p:nvSpPr>
          <p:cNvPr id="3" name="Enter your source text-450">
            <a:extLst>
              <a:ext uri="{FF2B5EF4-FFF2-40B4-BE49-F238E27FC236}">
                <a16:creationId xmlns:a16="http://schemas.microsoft.com/office/drawing/2014/main" id="{63C78547-506A-1F0C-2264-C97BF8047F36}"/>
              </a:ext>
            </a:extLst>
          </p:cNvPr>
          <p:cNvSpPr txBox="1"/>
          <p:nvPr/>
        </p:nvSpPr>
        <p:spPr>
          <a:xfrm>
            <a:off x="5199442" y="9800653"/>
            <a:ext cx="6786562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spc="-15" dirty="0">
                <a:solidFill>
                  <a:srgbClr val="F1F1F1">
                    <a:alpha val="50000"/>
                  </a:srgbClr>
                </a:solidFill>
                <a:latin typeface="Open Sans" panose="00000700000000000000" pitchFamily="2" charset="0"/>
              </a:rPr>
              <a:t>Source: Spokane REALTORS® Multiple Listing Services (Market Activity Report)</a:t>
            </a:r>
          </a:p>
        </p:txBody>
      </p:sp>
      <p:pic>
        <p:nvPicPr>
          <p:cNvPr id="4" name="FOOTER_LOGO_IMG">
            <a:extLst>
              <a:ext uri="{FF2B5EF4-FFF2-40B4-BE49-F238E27FC236}">
                <a16:creationId xmlns:a16="http://schemas.microsoft.com/office/drawing/2014/main" id="{CD1E2B08-C77B-716D-448F-C721F8D33D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7382708D-89E2-E156-A24A-739EEA996B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538814"/>
              </p:ext>
            </p:extLst>
          </p:nvPr>
        </p:nvGraphicFramePr>
        <p:xfrm>
          <a:off x="889247" y="2909315"/>
          <a:ext cx="17036803" cy="6723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F3977-63F9-B55C-6955-0658FC269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Rect">
            <a:extLst>
              <a:ext uri="{FF2B5EF4-FFF2-40B4-BE49-F238E27FC236}">
                <a16:creationId xmlns:a16="http://schemas.microsoft.com/office/drawing/2014/main" id="{31EA105E-20F2-45AF-3C3D-F6EACE6915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87" name="Rect">
            <a:extLst>
              <a:ext uri="{FF2B5EF4-FFF2-40B4-BE49-F238E27FC236}">
                <a16:creationId xmlns:a16="http://schemas.microsoft.com/office/drawing/2014/main" id="{06573168-4DDB-2F84-6392-22FAE3213D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2951466" y="0"/>
            <a:ext cx="5336530" cy="2633662"/>
          </a:xfrm>
          <a:prstGeom prst="rect">
            <a:avLst/>
          </a:prstGeom>
        </p:spPr>
      </p:pic>
      <p:sp>
        <p:nvSpPr>
          <p:cNvPr id="1125" name="Click here to edit title-431">
            <a:extLst>
              <a:ext uri="{FF2B5EF4-FFF2-40B4-BE49-F238E27FC236}">
                <a16:creationId xmlns:a16="http://schemas.microsoft.com/office/drawing/2014/main" id="{181C0C4A-375B-156A-AFFE-5376E9B9DAE5}"/>
              </a:ext>
            </a:extLst>
          </p:cNvPr>
          <p:cNvSpPr txBox="1"/>
          <p:nvPr/>
        </p:nvSpPr>
        <p:spPr>
          <a:xfrm>
            <a:off x="874295" y="34171"/>
            <a:ext cx="15197138" cy="1239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Closed Sales</a:t>
            </a:r>
          </a:p>
        </p:txBody>
      </p:sp>
      <p:pic>
        <p:nvPicPr>
          <p:cNvPr id="1129" name="Rect">
            <a:extLst>
              <a:ext uri="{FF2B5EF4-FFF2-40B4-BE49-F238E27FC236}">
                <a16:creationId xmlns:a16="http://schemas.microsoft.com/office/drawing/2014/main" id="{C6F015C7-0693-697A-2205-028A93A55B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1132" name="Rect">
            <a:extLst>
              <a:ext uri="{FF2B5EF4-FFF2-40B4-BE49-F238E27FC236}">
                <a16:creationId xmlns:a16="http://schemas.microsoft.com/office/drawing/2014/main" id="{8C7665D7-AA01-8EEB-B037-D8C4B3DAD1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1133" name="-434">
            <a:extLst>
              <a:ext uri="{FF2B5EF4-FFF2-40B4-BE49-F238E27FC236}">
                <a16:creationId xmlns:a16="http://schemas.microsoft.com/office/drawing/2014/main" id="{02068261-6593-F348-1C28-A86038CCBA9D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12.</a:t>
            </a:r>
          </a:p>
        </p:txBody>
      </p:sp>
      <p:sp>
        <p:nvSpPr>
          <p:cNvPr id="2" name="Click here to edit subtitle-412">
            <a:extLst>
              <a:ext uri="{FF2B5EF4-FFF2-40B4-BE49-F238E27FC236}">
                <a16:creationId xmlns:a16="http://schemas.microsoft.com/office/drawing/2014/main" id="{69CF53A8-9155-F712-FDE4-96C8B0DBE1E8}"/>
              </a:ext>
            </a:extLst>
          </p:cNvPr>
          <p:cNvSpPr txBox="1"/>
          <p:nvPr/>
        </p:nvSpPr>
        <p:spPr>
          <a:xfrm>
            <a:off x="889248" y="1072618"/>
            <a:ext cx="15197138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Spokane County</a:t>
            </a:r>
          </a:p>
        </p:txBody>
      </p:sp>
      <p:sp>
        <p:nvSpPr>
          <p:cNvPr id="3" name="Enter your source text-450">
            <a:extLst>
              <a:ext uri="{FF2B5EF4-FFF2-40B4-BE49-F238E27FC236}">
                <a16:creationId xmlns:a16="http://schemas.microsoft.com/office/drawing/2014/main" id="{737F6D40-52D2-D451-720D-174C692D6425}"/>
              </a:ext>
            </a:extLst>
          </p:cNvPr>
          <p:cNvSpPr txBox="1"/>
          <p:nvPr/>
        </p:nvSpPr>
        <p:spPr>
          <a:xfrm>
            <a:off x="5199442" y="9800653"/>
            <a:ext cx="6786562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spc="-15" dirty="0">
                <a:solidFill>
                  <a:srgbClr val="F1F1F1">
                    <a:alpha val="50000"/>
                  </a:srgbClr>
                </a:solidFill>
                <a:latin typeface="Open Sans" panose="00000700000000000000" pitchFamily="2" charset="0"/>
              </a:rPr>
              <a:t>Source: Spokane REALTORS® Multiple Listing Services (Market Activity Report)</a:t>
            </a:r>
          </a:p>
        </p:txBody>
      </p:sp>
      <p:pic>
        <p:nvPicPr>
          <p:cNvPr id="4" name="FOOTER_LOGO_IMG">
            <a:extLst>
              <a:ext uri="{FF2B5EF4-FFF2-40B4-BE49-F238E27FC236}">
                <a16:creationId xmlns:a16="http://schemas.microsoft.com/office/drawing/2014/main" id="{CE89BF55-3F4D-7D3D-4566-7806C82142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65B05FD-A728-85EE-787E-4F162C5D63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8047903"/>
              </p:ext>
            </p:extLst>
          </p:nvPr>
        </p:nvGraphicFramePr>
        <p:xfrm>
          <a:off x="889247" y="2831782"/>
          <a:ext cx="16979653" cy="6726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58531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D3727-83CC-C74C-B97F-C2DD3DC6A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Rect">
            <a:extLst>
              <a:ext uri="{FF2B5EF4-FFF2-40B4-BE49-F238E27FC236}">
                <a16:creationId xmlns:a16="http://schemas.microsoft.com/office/drawing/2014/main" id="{A03F7425-3A28-4F26-0388-599AE2632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87" name="Rect">
            <a:extLst>
              <a:ext uri="{FF2B5EF4-FFF2-40B4-BE49-F238E27FC236}">
                <a16:creationId xmlns:a16="http://schemas.microsoft.com/office/drawing/2014/main" id="{2B3F5B3B-7EF2-109B-41D9-EBA7964D1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2951466" y="0"/>
            <a:ext cx="5336530" cy="2633662"/>
          </a:xfrm>
          <a:prstGeom prst="rect">
            <a:avLst/>
          </a:prstGeom>
        </p:spPr>
      </p:pic>
      <p:sp>
        <p:nvSpPr>
          <p:cNvPr id="1125" name="Click here to edit title-431">
            <a:extLst>
              <a:ext uri="{FF2B5EF4-FFF2-40B4-BE49-F238E27FC236}">
                <a16:creationId xmlns:a16="http://schemas.microsoft.com/office/drawing/2014/main" id="{F1D5659D-C68A-D2CD-EB8A-9B4FF4155802}"/>
              </a:ext>
            </a:extLst>
          </p:cNvPr>
          <p:cNvSpPr txBox="1"/>
          <p:nvPr/>
        </p:nvSpPr>
        <p:spPr>
          <a:xfrm>
            <a:off x="874295" y="34171"/>
            <a:ext cx="15197138" cy="1239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Median Sales Price</a:t>
            </a:r>
          </a:p>
        </p:txBody>
      </p:sp>
      <p:pic>
        <p:nvPicPr>
          <p:cNvPr id="1129" name="Rect">
            <a:extLst>
              <a:ext uri="{FF2B5EF4-FFF2-40B4-BE49-F238E27FC236}">
                <a16:creationId xmlns:a16="http://schemas.microsoft.com/office/drawing/2014/main" id="{151FF787-9116-6708-D9EE-43799A2DCC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1132" name="Rect">
            <a:extLst>
              <a:ext uri="{FF2B5EF4-FFF2-40B4-BE49-F238E27FC236}">
                <a16:creationId xmlns:a16="http://schemas.microsoft.com/office/drawing/2014/main" id="{F1AA4406-07A2-3BBA-1E70-95DCB857E2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1133" name="-434">
            <a:extLst>
              <a:ext uri="{FF2B5EF4-FFF2-40B4-BE49-F238E27FC236}">
                <a16:creationId xmlns:a16="http://schemas.microsoft.com/office/drawing/2014/main" id="{2A5D438E-2FC9-06C1-0BF2-955B927EE1BD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13.</a:t>
            </a:r>
          </a:p>
        </p:txBody>
      </p:sp>
      <p:sp>
        <p:nvSpPr>
          <p:cNvPr id="2" name="Click here to edit subtitle-412">
            <a:extLst>
              <a:ext uri="{FF2B5EF4-FFF2-40B4-BE49-F238E27FC236}">
                <a16:creationId xmlns:a16="http://schemas.microsoft.com/office/drawing/2014/main" id="{C52ADBFF-8C82-3345-C86A-723F992141F8}"/>
              </a:ext>
            </a:extLst>
          </p:cNvPr>
          <p:cNvSpPr txBox="1"/>
          <p:nvPr/>
        </p:nvSpPr>
        <p:spPr>
          <a:xfrm>
            <a:off x="889248" y="1072618"/>
            <a:ext cx="15197138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Spokane County</a:t>
            </a:r>
          </a:p>
        </p:txBody>
      </p:sp>
      <p:sp>
        <p:nvSpPr>
          <p:cNvPr id="3" name="Enter your source text-450">
            <a:extLst>
              <a:ext uri="{FF2B5EF4-FFF2-40B4-BE49-F238E27FC236}">
                <a16:creationId xmlns:a16="http://schemas.microsoft.com/office/drawing/2014/main" id="{F0D588AA-D18A-E6B7-84E4-0E84B6725496}"/>
              </a:ext>
            </a:extLst>
          </p:cNvPr>
          <p:cNvSpPr txBox="1"/>
          <p:nvPr/>
        </p:nvSpPr>
        <p:spPr>
          <a:xfrm>
            <a:off x="5199442" y="9800653"/>
            <a:ext cx="6786562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spc="-15" dirty="0">
                <a:solidFill>
                  <a:srgbClr val="F1F1F1">
                    <a:alpha val="50000"/>
                  </a:srgbClr>
                </a:solidFill>
                <a:latin typeface="Open Sans" panose="00000700000000000000" pitchFamily="2" charset="0"/>
              </a:rPr>
              <a:t>Source: Spokane REALTORS® Multiple Listing Services (Market Activity Report)</a:t>
            </a:r>
          </a:p>
        </p:txBody>
      </p:sp>
      <p:pic>
        <p:nvPicPr>
          <p:cNvPr id="4" name="FOOTER_LOGO_IMG">
            <a:extLst>
              <a:ext uri="{FF2B5EF4-FFF2-40B4-BE49-F238E27FC236}">
                <a16:creationId xmlns:a16="http://schemas.microsoft.com/office/drawing/2014/main" id="{63459492-7D48-3C10-D84D-ACB6C0D889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4063421-9A41-6F5D-4A22-AD17EA50E3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0229630"/>
              </p:ext>
            </p:extLst>
          </p:nvPr>
        </p:nvGraphicFramePr>
        <p:xfrm>
          <a:off x="706023" y="2831782"/>
          <a:ext cx="17002952" cy="6382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69898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DCBC8-A50F-779E-42D2-800AA5DCB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Rect">
            <a:extLst>
              <a:ext uri="{FF2B5EF4-FFF2-40B4-BE49-F238E27FC236}">
                <a16:creationId xmlns:a16="http://schemas.microsoft.com/office/drawing/2014/main" id="{83FA09DD-42D1-049B-D8AF-98CB8A3C7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87" name="Rect">
            <a:extLst>
              <a:ext uri="{FF2B5EF4-FFF2-40B4-BE49-F238E27FC236}">
                <a16:creationId xmlns:a16="http://schemas.microsoft.com/office/drawing/2014/main" id="{87C679BE-7030-6E13-A989-FD53D254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2951466" y="0"/>
            <a:ext cx="5336530" cy="2633662"/>
          </a:xfrm>
          <a:prstGeom prst="rect">
            <a:avLst/>
          </a:prstGeom>
        </p:spPr>
      </p:pic>
      <p:sp>
        <p:nvSpPr>
          <p:cNvPr id="1125" name="Click here to edit title-431">
            <a:extLst>
              <a:ext uri="{FF2B5EF4-FFF2-40B4-BE49-F238E27FC236}">
                <a16:creationId xmlns:a16="http://schemas.microsoft.com/office/drawing/2014/main" id="{D8565441-D8D3-123A-9100-58426ACAA400}"/>
              </a:ext>
            </a:extLst>
          </p:cNvPr>
          <p:cNvSpPr txBox="1"/>
          <p:nvPr/>
        </p:nvSpPr>
        <p:spPr>
          <a:xfrm>
            <a:off x="874295" y="34171"/>
            <a:ext cx="15197138" cy="1239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Average Sales Price</a:t>
            </a:r>
          </a:p>
        </p:txBody>
      </p:sp>
      <p:pic>
        <p:nvPicPr>
          <p:cNvPr id="1129" name="Rect">
            <a:extLst>
              <a:ext uri="{FF2B5EF4-FFF2-40B4-BE49-F238E27FC236}">
                <a16:creationId xmlns:a16="http://schemas.microsoft.com/office/drawing/2014/main" id="{A7344543-3E4E-C15B-A420-D52ADCC209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1132" name="Rect">
            <a:extLst>
              <a:ext uri="{FF2B5EF4-FFF2-40B4-BE49-F238E27FC236}">
                <a16:creationId xmlns:a16="http://schemas.microsoft.com/office/drawing/2014/main" id="{21ED8D34-179B-FECD-DD52-70D12D6B30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1133" name="-434">
            <a:extLst>
              <a:ext uri="{FF2B5EF4-FFF2-40B4-BE49-F238E27FC236}">
                <a16:creationId xmlns:a16="http://schemas.microsoft.com/office/drawing/2014/main" id="{7760B18A-DB19-9D1B-7A41-6FADBFFE0B0E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14.</a:t>
            </a:r>
          </a:p>
        </p:txBody>
      </p:sp>
      <p:sp>
        <p:nvSpPr>
          <p:cNvPr id="2" name="Click here to edit subtitle-412">
            <a:extLst>
              <a:ext uri="{FF2B5EF4-FFF2-40B4-BE49-F238E27FC236}">
                <a16:creationId xmlns:a16="http://schemas.microsoft.com/office/drawing/2014/main" id="{41BC06D6-9445-1C1B-D631-9B351C4FAE46}"/>
              </a:ext>
            </a:extLst>
          </p:cNvPr>
          <p:cNvSpPr txBox="1"/>
          <p:nvPr/>
        </p:nvSpPr>
        <p:spPr>
          <a:xfrm>
            <a:off x="889248" y="1072618"/>
            <a:ext cx="15197138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Spokane County</a:t>
            </a:r>
          </a:p>
        </p:txBody>
      </p:sp>
      <p:sp>
        <p:nvSpPr>
          <p:cNvPr id="3" name="Enter your source text-450">
            <a:extLst>
              <a:ext uri="{FF2B5EF4-FFF2-40B4-BE49-F238E27FC236}">
                <a16:creationId xmlns:a16="http://schemas.microsoft.com/office/drawing/2014/main" id="{8FD6A74E-B52C-3441-9943-863524820A57}"/>
              </a:ext>
            </a:extLst>
          </p:cNvPr>
          <p:cNvSpPr txBox="1"/>
          <p:nvPr/>
        </p:nvSpPr>
        <p:spPr>
          <a:xfrm>
            <a:off x="5199442" y="9800653"/>
            <a:ext cx="6786562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spc="-15" dirty="0">
                <a:solidFill>
                  <a:srgbClr val="F1F1F1">
                    <a:alpha val="50000"/>
                  </a:srgbClr>
                </a:solidFill>
                <a:latin typeface="Open Sans" panose="00000700000000000000" pitchFamily="2" charset="0"/>
              </a:rPr>
              <a:t>Source: Spokane REALTORS® Multiple Listing Services (Market Activity Report)</a:t>
            </a:r>
          </a:p>
        </p:txBody>
      </p:sp>
      <p:pic>
        <p:nvPicPr>
          <p:cNvPr id="4" name="FOOTER_LOGO_IMG">
            <a:extLst>
              <a:ext uri="{FF2B5EF4-FFF2-40B4-BE49-F238E27FC236}">
                <a16:creationId xmlns:a16="http://schemas.microsoft.com/office/drawing/2014/main" id="{53AD478B-DF9E-4027-F3A6-8D05A77C5B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BDC01F9-FE77-50E8-7A9C-BECDC97E3F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1334591"/>
              </p:ext>
            </p:extLst>
          </p:nvPr>
        </p:nvGraphicFramePr>
        <p:xfrm>
          <a:off x="889248" y="2831782"/>
          <a:ext cx="16819726" cy="6464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085578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7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2951466" y="0"/>
            <a:ext cx="5336530" cy="2633662"/>
          </a:xfrm>
          <a:prstGeom prst="rect">
            <a:avLst/>
          </a:prstGeom>
        </p:spPr>
      </p:pic>
      <p:sp>
        <p:nvSpPr>
          <p:cNvPr id="1273" name="-44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2000" y="2809875"/>
            <a:ext cx="414338" cy="29040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b="1" spc="-15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17</a:t>
            </a:r>
          </a:p>
        </p:txBody>
      </p:sp>
      <p:sp>
        <p:nvSpPr>
          <p:cNvPr id="1274" name="-457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2000" y="4157662"/>
            <a:ext cx="414338" cy="29040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b="1" spc="-15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12</a:t>
            </a:r>
          </a:p>
        </p:txBody>
      </p:sp>
      <p:sp>
        <p:nvSpPr>
          <p:cNvPr id="1275" name="-47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2000" y="5543550"/>
            <a:ext cx="414338" cy="29040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b="1" spc="-15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8</a:t>
            </a:r>
          </a:p>
        </p:txBody>
      </p:sp>
      <p:sp>
        <p:nvSpPr>
          <p:cNvPr id="1276" name="-45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2000" y="6929438"/>
            <a:ext cx="414338" cy="29046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b="1" spc="-15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4</a:t>
            </a:r>
          </a:p>
        </p:txBody>
      </p:sp>
      <p:pic>
        <p:nvPicPr>
          <p:cNvPr id="127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1333500" y="2876550"/>
            <a:ext cx="57150" cy="5543550"/>
          </a:xfrm>
          <a:prstGeom prst="rect">
            <a:avLst/>
          </a:prstGeom>
        </p:spPr>
      </p:pic>
      <p:pic>
        <p:nvPicPr>
          <p:cNvPr id="127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333500" y="8415338"/>
            <a:ext cx="16116300" cy="38100"/>
          </a:xfrm>
          <a:prstGeom prst="rect">
            <a:avLst/>
          </a:prstGeom>
        </p:spPr>
      </p:pic>
      <p:pic>
        <p:nvPicPr>
          <p:cNvPr id="127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1333500" y="2876550"/>
            <a:ext cx="16211550" cy="1409700"/>
          </a:xfrm>
          <a:prstGeom prst="rect">
            <a:avLst/>
          </a:prstGeom>
        </p:spPr>
      </p:pic>
      <p:pic>
        <p:nvPicPr>
          <p:cNvPr id="128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1333500" y="4262438"/>
            <a:ext cx="16211550" cy="1409700"/>
          </a:xfrm>
          <a:prstGeom prst="rect">
            <a:avLst/>
          </a:prstGeom>
        </p:spPr>
      </p:pic>
      <p:pic>
        <p:nvPicPr>
          <p:cNvPr id="128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1333500" y="5648325"/>
            <a:ext cx="16211550" cy="1409700"/>
          </a:xfrm>
          <a:prstGeom prst="rect">
            <a:avLst/>
          </a:prstGeom>
        </p:spPr>
      </p:pic>
      <p:pic>
        <p:nvPicPr>
          <p:cNvPr id="128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1333500" y="7034212"/>
            <a:ext cx="16211550" cy="1409700"/>
          </a:xfrm>
          <a:prstGeom prst="rect">
            <a:avLst/>
          </a:prstGeom>
        </p:spPr>
      </p:pic>
      <p:sp>
        <p:nvSpPr>
          <p:cNvPr id="1283" name="Enter Label-45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502569" y="8569547"/>
            <a:ext cx="595312" cy="30963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1983</a:t>
            </a:r>
          </a:p>
        </p:txBody>
      </p:sp>
      <p:pic>
        <p:nvPicPr>
          <p:cNvPr id="128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1628328" y="2876550"/>
            <a:ext cx="304800" cy="5543550"/>
          </a:xfrm>
          <a:prstGeom prst="rect">
            <a:avLst/>
          </a:prstGeom>
        </p:spPr>
      </p:pic>
      <p:sp>
        <p:nvSpPr>
          <p:cNvPr id="1286" name="Enter Label-47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230850" y="8569547"/>
            <a:ext cx="595312" cy="30963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1985</a:t>
            </a:r>
          </a:p>
        </p:txBody>
      </p:sp>
      <p:pic>
        <p:nvPicPr>
          <p:cNvPr id="128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2356544" y="4461867"/>
            <a:ext cx="304800" cy="3952875"/>
          </a:xfrm>
          <a:prstGeom prst="rect">
            <a:avLst/>
          </a:prstGeom>
        </p:spPr>
      </p:pic>
      <p:sp>
        <p:nvSpPr>
          <p:cNvPr id="1289" name="Enter Label-41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959132" y="8569547"/>
            <a:ext cx="595312" cy="30963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1987</a:t>
            </a:r>
          </a:p>
        </p:txBody>
      </p:sp>
      <p:pic>
        <p:nvPicPr>
          <p:cNvPr id="129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tretch/>
        </p:blipFill>
        <p:spPr>
          <a:xfrm>
            <a:off x="3084909" y="4945856"/>
            <a:ext cx="304800" cy="3467100"/>
          </a:xfrm>
          <a:prstGeom prst="rect">
            <a:avLst/>
          </a:prstGeom>
        </p:spPr>
      </p:pic>
      <p:sp>
        <p:nvSpPr>
          <p:cNvPr id="1292" name="Enter Label-429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3687413" y="8569547"/>
            <a:ext cx="595312" cy="3097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1989</a:t>
            </a:r>
          </a:p>
        </p:txBody>
      </p:sp>
      <p:pic>
        <p:nvPicPr>
          <p:cNvPr id="129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tretch/>
        </p:blipFill>
        <p:spPr>
          <a:xfrm>
            <a:off x="3813125" y="4328517"/>
            <a:ext cx="304800" cy="4086225"/>
          </a:xfrm>
          <a:prstGeom prst="rect">
            <a:avLst/>
          </a:prstGeom>
        </p:spPr>
      </p:pic>
      <p:sp>
        <p:nvSpPr>
          <p:cNvPr id="1295" name="Enter Label-437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4415695" y="8569547"/>
            <a:ext cx="595312" cy="3097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1991</a:t>
            </a:r>
          </a:p>
        </p:txBody>
      </p:sp>
      <p:pic>
        <p:nvPicPr>
          <p:cNvPr id="129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</a:blip>
          <a:stretch/>
        </p:blipFill>
        <p:spPr>
          <a:xfrm>
            <a:off x="4541490" y="5383113"/>
            <a:ext cx="304800" cy="3038475"/>
          </a:xfrm>
          <a:prstGeom prst="rect">
            <a:avLst/>
          </a:prstGeom>
        </p:spPr>
      </p:pic>
      <p:sp>
        <p:nvSpPr>
          <p:cNvPr id="1298" name="Enter Label-40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5143976" y="8569547"/>
            <a:ext cx="595312" cy="30970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1993</a:t>
            </a:r>
          </a:p>
        </p:txBody>
      </p:sp>
      <p:pic>
        <p:nvPicPr>
          <p:cNvPr id="129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/>
          </a:blip>
          <a:stretch/>
        </p:blipFill>
        <p:spPr>
          <a:xfrm>
            <a:off x="5269855" y="6023967"/>
            <a:ext cx="304800" cy="2390775"/>
          </a:xfrm>
          <a:prstGeom prst="rect">
            <a:avLst/>
          </a:prstGeom>
        </p:spPr>
      </p:pic>
      <p:sp>
        <p:nvSpPr>
          <p:cNvPr id="1301" name="Enter Label-46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5872353" y="8569547"/>
            <a:ext cx="595312" cy="30963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1995</a:t>
            </a:r>
          </a:p>
        </p:txBody>
      </p:sp>
      <p:pic>
        <p:nvPicPr>
          <p:cNvPr id="130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/>
          </a:blip>
          <a:stretch/>
        </p:blipFill>
        <p:spPr>
          <a:xfrm>
            <a:off x="5998072" y="5793730"/>
            <a:ext cx="304800" cy="2619375"/>
          </a:xfrm>
          <a:prstGeom prst="rect">
            <a:avLst/>
          </a:prstGeom>
        </p:spPr>
      </p:pic>
      <p:sp>
        <p:nvSpPr>
          <p:cNvPr id="1304" name="Enter Label-44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600634" y="8569547"/>
            <a:ext cx="595312" cy="30963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1997</a:t>
            </a:r>
          </a:p>
        </p:txBody>
      </p:sp>
      <p:pic>
        <p:nvPicPr>
          <p:cNvPr id="130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alphaModFix/>
          </a:blip>
          <a:stretch/>
        </p:blipFill>
        <p:spPr>
          <a:xfrm>
            <a:off x="6726436" y="5890469"/>
            <a:ext cx="304800" cy="2524125"/>
          </a:xfrm>
          <a:prstGeom prst="rect">
            <a:avLst/>
          </a:prstGeom>
        </p:spPr>
      </p:pic>
      <p:sp>
        <p:nvSpPr>
          <p:cNvPr id="1307" name="Enter Label-44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328916" y="8569547"/>
            <a:ext cx="595312" cy="30963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1999</a:t>
            </a:r>
          </a:p>
        </p:txBody>
      </p:sp>
      <p:pic>
        <p:nvPicPr>
          <p:cNvPr id="130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/>
          </a:blip>
          <a:stretch/>
        </p:blipFill>
        <p:spPr>
          <a:xfrm>
            <a:off x="7454652" y="5927080"/>
            <a:ext cx="304800" cy="2486025"/>
          </a:xfrm>
          <a:prstGeom prst="rect">
            <a:avLst/>
          </a:prstGeom>
        </p:spPr>
      </p:pic>
      <p:sp>
        <p:nvSpPr>
          <p:cNvPr id="1310" name="Enter Label-47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057198" y="8569547"/>
            <a:ext cx="595312" cy="30963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2001</a:t>
            </a:r>
          </a:p>
        </p:txBody>
      </p:sp>
      <p:pic>
        <p:nvPicPr>
          <p:cNvPr id="131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/>
          </a:blip>
          <a:stretch/>
        </p:blipFill>
        <p:spPr>
          <a:xfrm>
            <a:off x="8183017" y="6077397"/>
            <a:ext cx="304800" cy="2343150"/>
          </a:xfrm>
          <a:prstGeom prst="rect">
            <a:avLst/>
          </a:prstGeom>
        </p:spPr>
      </p:pic>
      <p:sp>
        <p:nvSpPr>
          <p:cNvPr id="1313" name="Enter Label-46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785479" y="8569547"/>
            <a:ext cx="595312" cy="30963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2003</a:t>
            </a:r>
          </a:p>
        </p:txBody>
      </p:sp>
      <p:pic>
        <p:nvPicPr>
          <p:cNvPr id="131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alphaModFix/>
          </a:blip>
          <a:stretch/>
        </p:blipFill>
        <p:spPr>
          <a:xfrm>
            <a:off x="8911233" y="6451253"/>
            <a:ext cx="304800" cy="1962150"/>
          </a:xfrm>
          <a:prstGeom prst="rect">
            <a:avLst/>
          </a:prstGeom>
        </p:spPr>
      </p:pic>
      <p:sp>
        <p:nvSpPr>
          <p:cNvPr id="1316" name="Enter Label-43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13760" y="8569547"/>
            <a:ext cx="595312" cy="30963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2005</a:t>
            </a:r>
          </a:p>
        </p:txBody>
      </p:sp>
      <p:pic>
        <p:nvPicPr>
          <p:cNvPr id="131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alphaModFix/>
          </a:blip>
          <a:stretch/>
        </p:blipFill>
        <p:spPr>
          <a:xfrm>
            <a:off x="9639452" y="6437858"/>
            <a:ext cx="304800" cy="1981200"/>
          </a:xfrm>
          <a:prstGeom prst="rect">
            <a:avLst/>
          </a:prstGeom>
        </p:spPr>
      </p:pic>
      <p:sp>
        <p:nvSpPr>
          <p:cNvPr id="1319" name="Enter Label-44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242042" y="8569547"/>
            <a:ext cx="595312" cy="30963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2007</a:t>
            </a:r>
          </a:p>
        </p:txBody>
      </p:sp>
      <p:pic>
        <p:nvPicPr>
          <p:cNvPr id="132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alphaModFix/>
          </a:blip>
          <a:stretch/>
        </p:blipFill>
        <p:spPr>
          <a:xfrm>
            <a:off x="10367810" y="6280994"/>
            <a:ext cx="304800" cy="2133600"/>
          </a:xfrm>
          <a:prstGeom prst="rect">
            <a:avLst/>
          </a:prstGeom>
        </p:spPr>
      </p:pic>
      <p:sp>
        <p:nvSpPr>
          <p:cNvPr id="1322" name="Enter Label-43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970324" y="8569547"/>
            <a:ext cx="595312" cy="30963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2009</a:t>
            </a:r>
          </a:p>
        </p:txBody>
      </p:sp>
      <p:pic>
        <p:nvPicPr>
          <p:cNvPr id="132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alphaModFix/>
          </a:blip>
          <a:stretch/>
        </p:blipFill>
        <p:spPr>
          <a:xfrm>
            <a:off x="11096034" y="6621363"/>
            <a:ext cx="304800" cy="1800225"/>
          </a:xfrm>
          <a:prstGeom prst="rect">
            <a:avLst/>
          </a:prstGeom>
        </p:spPr>
      </p:pic>
      <p:sp>
        <p:nvSpPr>
          <p:cNvPr id="1325" name="Enter Label-49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698605" y="8569547"/>
            <a:ext cx="595312" cy="30963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2011</a:t>
            </a:r>
          </a:p>
        </p:txBody>
      </p:sp>
      <p:pic>
        <p:nvPicPr>
          <p:cNvPr id="132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alphaModFix/>
          </a:blip>
          <a:stretch/>
        </p:blipFill>
        <p:spPr>
          <a:xfrm>
            <a:off x="11824392" y="6865144"/>
            <a:ext cx="304800" cy="1552575"/>
          </a:xfrm>
          <a:prstGeom prst="rect">
            <a:avLst/>
          </a:prstGeom>
        </p:spPr>
      </p:pic>
      <p:sp>
        <p:nvSpPr>
          <p:cNvPr id="1328" name="Enter Label-42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426886" y="8569547"/>
            <a:ext cx="595312" cy="30963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2013</a:t>
            </a:r>
          </a:p>
        </p:txBody>
      </p:sp>
      <p:pic>
        <p:nvPicPr>
          <p:cNvPr id="132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alphaModFix/>
          </a:blip>
          <a:stretch/>
        </p:blipFill>
        <p:spPr>
          <a:xfrm>
            <a:off x="12552759" y="7022009"/>
            <a:ext cx="304800" cy="1390650"/>
          </a:xfrm>
          <a:prstGeom prst="rect">
            <a:avLst/>
          </a:prstGeom>
        </p:spPr>
      </p:pic>
      <p:sp>
        <p:nvSpPr>
          <p:cNvPr id="1331" name="Enter Label-477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3155168" y="8569547"/>
            <a:ext cx="595312" cy="30963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2015</a:t>
            </a:r>
          </a:p>
        </p:txBody>
      </p:sp>
      <p:pic>
        <p:nvPicPr>
          <p:cNvPr id="133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alphaModFix/>
          </a:blip>
          <a:stretch/>
        </p:blipFill>
        <p:spPr>
          <a:xfrm>
            <a:off x="13280974" y="7085409"/>
            <a:ext cx="304800" cy="1333500"/>
          </a:xfrm>
          <a:prstGeom prst="rect">
            <a:avLst/>
          </a:prstGeom>
        </p:spPr>
      </p:pic>
      <p:sp>
        <p:nvSpPr>
          <p:cNvPr id="1334" name="Enter Label-42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3883545" y="8569547"/>
            <a:ext cx="595312" cy="30963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2017</a:t>
            </a:r>
          </a:p>
        </p:txBody>
      </p:sp>
      <p:pic>
        <p:nvPicPr>
          <p:cNvPr id="133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alphaModFix/>
          </a:blip>
          <a:stretch/>
        </p:blipFill>
        <p:spPr>
          <a:xfrm>
            <a:off x="14009341" y="7035255"/>
            <a:ext cx="304800" cy="1381125"/>
          </a:xfrm>
          <a:prstGeom prst="rect">
            <a:avLst/>
          </a:prstGeom>
        </p:spPr>
      </p:pic>
      <p:sp>
        <p:nvSpPr>
          <p:cNvPr id="1337" name="Enter Label-449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611826" y="8569547"/>
            <a:ext cx="595312" cy="30963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2019</a:t>
            </a:r>
          </a:p>
        </p:txBody>
      </p:sp>
      <p:pic>
        <p:nvPicPr>
          <p:cNvPr id="133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alphaModFix/>
          </a:blip>
          <a:stretch/>
        </p:blipFill>
        <p:spPr>
          <a:xfrm>
            <a:off x="14737556" y="7038678"/>
            <a:ext cx="304800" cy="1381125"/>
          </a:xfrm>
          <a:prstGeom prst="rect">
            <a:avLst/>
          </a:prstGeom>
        </p:spPr>
      </p:pic>
      <p:sp>
        <p:nvSpPr>
          <p:cNvPr id="1340" name="Enter Label-49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5340108" y="8569547"/>
            <a:ext cx="595312" cy="30963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2021</a:t>
            </a:r>
          </a:p>
        </p:txBody>
      </p:sp>
      <p:pic>
        <p:nvPicPr>
          <p:cNvPr id="134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alphaModFix/>
          </a:blip>
          <a:stretch/>
        </p:blipFill>
        <p:spPr>
          <a:xfrm>
            <a:off x="15465923" y="7365653"/>
            <a:ext cx="304800" cy="1047750"/>
          </a:xfrm>
          <a:prstGeom prst="rect">
            <a:avLst/>
          </a:prstGeom>
        </p:spPr>
      </p:pic>
      <p:sp>
        <p:nvSpPr>
          <p:cNvPr id="1343" name="Enter Label-41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6068389" y="8569547"/>
            <a:ext cx="595312" cy="30963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2023</a:t>
            </a:r>
          </a:p>
        </p:txBody>
      </p:sp>
      <p:pic>
        <p:nvPicPr>
          <p:cNvPr id="134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/>
          </a:blip>
          <a:stretch/>
        </p:blipFill>
        <p:spPr>
          <a:xfrm>
            <a:off x="16194138" y="6080670"/>
            <a:ext cx="304800" cy="2333625"/>
          </a:xfrm>
          <a:prstGeom prst="rect">
            <a:avLst/>
          </a:prstGeom>
        </p:spPr>
      </p:pic>
      <p:sp>
        <p:nvSpPr>
          <p:cNvPr id="1346" name="Enter Label-48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6796671" y="8569547"/>
            <a:ext cx="595312" cy="30963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574"/>
              </a:lnSpc>
            </a:pPr>
            <a:r>
              <a:rPr lang="en-US" b="1" spc="-1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2025</a:t>
            </a:r>
          </a:p>
        </p:txBody>
      </p:sp>
      <p:pic>
        <p:nvPicPr>
          <p:cNvPr id="134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alphaModFix/>
          </a:blip>
          <a:stretch/>
        </p:blipFill>
        <p:spPr>
          <a:xfrm>
            <a:off x="16922353" y="6247507"/>
            <a:ext cx="304800" cy="2171700"/>
          </a:xfrm>
          <a:prstGeom prst="rect">
            <a:avLst/>
          </a:prstGeom>
        </p:spPr>
      </p:pic>
      <p:sp>
        <p:nvSpPr>
          <p:cNvPr id="1350" name="Click here to edit title-46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89105" y="17922"/>
            <a:ext cx="15197138" cy="1239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Historical Interest Rates</a:t>
            </a:r>
          </a:p>
        </p:txBody>
      </p:sp>
      <p:sp>
        <p:nvSpPr>
          <p:cNvPr id="1352" name="Click here to edit subtitle-41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89248" y="1072618"/>
            <a:ext cx="15197138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Spokane County</a:t>
            </a:r>
          </a:p>
        </p:txBody>
      </p:sp>
      <p:pic>
        <p:nvPicPr>
          <p:cNvPr id="135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1355" name="FOOTER_LOGO_IMG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pic>
        <p:nvPicPr>
          <p:cNvPr id="135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1358" name="-44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708975" y="9723120"/>
            <a:ext cx="357188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15.</a:t>
            </a:r>
          </a:p>
        </p:txBody>
      </p:sp>
      <p:sp>
        <p:nvSpPr>
          <p:cNvPr id="2" name="Enter your source text-450">
            <a:extLst>
              <a:ext uri="{FF2B5EF4-FFF2-40B4-BE49-F238E27FC236}">
                <a16:creationId xmlns:a16="http://schemas.microsoft.com/office/drawing/2014/main" id="{E6919534-AAA4-557D-FC87-205C932A535D}"/>
              </a:ext>
            </a:extLst>
          </p:cNvPr>
          <p:cNvSpPr txBox="1"/>
          <p:nvPr/>
        </p:nvSpPr>
        <p:spPr>
          <a:xfrm>
            <a:off x="5199442" y="9800653"/>
            <a:ext cx="6786562" cy="28046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spc="-15" dirty="0">
                <a:solidFill>
                  <a:srgbClr val="F1F1F1">
                    <a:alpha val="50000"/>
                  </a:srgbClr>
                </a:solidFill>
                <a:latin typeface="Open Sans" panose="00000700000000000000" pitchFamily="2" charset="0"/>
              </a:rPr>
              <a:t>Source: Bankrate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63" name="5750f988-1306-4a63-bf4d-8f64b2274948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6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67" name="Click here to edit title-45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14400" y="8496300"/>
            <a:ext cx="5338762" cy="857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spc="-54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Spokane County</a:t>
            </a:r>
          </a:p>
        </p:txBody>
      </p:sp>
      <p:pic>
        <p:nvPicPr>
          <p:cNvPr id="2" name="Rect">
            <a:extLst>
              <a:ext uri="{FF2B5EF4-FFF2-40B4-BE49-F238E27FC236}">
                <a16:creationId xmlns:a16="http://schemas.microsoft.com/office/drawing/2014/main" id="{95205B4A-3BA7-31E5-0C5E-60C9BD8718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3" name="-435">
            <a:extLst>
              <a:ext uri="{FF2B5EF4-FFF2-40B4-BE49-F238E27FC236}">
                <a16:creationId xmlns:a16="http://schemas.microsoft.com/office/drawing/2014/main" id="{7E6EE257-8545-B49B-F7D1-E8C0D13C1BE1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16</a:t>
            </a: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.</a:t>
            </a:r>
          </a:p>
        </p:txBody>
      </p:sp>
      <p:pic>
        <p:nvPicPr>
          <p:cNvPr id="4" name="FOOTER_LOGO_IMG">
            <a:extLst>
              <a:ext uri="{FF2B5EF4-FFF2-40B4-BE49-F238E27FC236}">
                <a16:creationId xmlns:a16="http://schemas.microsoft.com/office/drawing/2014/main" id="{17348233-D4B8-5AEE-C40F-B55647DF06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14813373" y="494784"/>
            <a:ext cx="2895602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72" name="250d5c19-ba8d-4257-8990-a139534b86f3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-209550" y="-704929"/>
            <a:ext cx="18726150" cy="9525000"/>
          </a:xfrm>
          <a:prstGeom prst="rect">
            <a:avLst/>
          </a:prstGeom>
        </p:spPr>
      </p:pic>
      <p:pic>
        <p:nvPicPr>
          <p:cNvPr id="137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5372100"/>
            <a:ext cx="18516600" cy="4914900"/>
          </a:xfrm>
          <a:prstGeom prst="rect">
            <a:avLst/>
          </a:prstGeom>
        </p:spPr>
      </p:pic>
      <p:pic>
        <p:nvPicPr>
          <p:cNvPr id="137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2280106" y="5372022"/>
            <a:ext cx="9039225" cy="2933857"/>
          </a:xfrm>
          <a:prstGeom prst="rect">
            <a:avLst/>
          </a:prstGeom>
        </p:spPr>
      </p:pic>
      <p:sp>
        <p:nvSpPr>
          <p:cNvPr id="1379" name="Click here to edit title-46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90600" y="5733893"/>
            <a:ext cx="11691938" cy="857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spc="-54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Spokane Valley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2CED24-ED6F-31F2-3C73-15FF7BB52588}"/>
              </a:ext>
            </a:extLst>
          </p:cNvPr>
          <p:cNvSpPr txBox="1"/>
          <p:nvPr/>
        </p:nvSpPr>
        <p:spPr>
          <a:xfrm>
            <a:off x="841617" y="6581163"/>
            <a:ext cx="11989904" cy="2496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Current Months of Inventory: 2.5 Months   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2024 Median Closed Sales Price: $455,000 up 1.1%   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2024 Closed Sales: 1,673 down 7.4%</a:t>
            </a:r>
          </a:p>
        </p:txBody>
      </p:sp>
      <p:pic>
        <p:nvPicPr>
          <p:cNvPr id="4" name="Rect">
            <a:extLst>
              <a:ext uri="{FF2B5EF4-FFF2-40B4-BE49-F238E27FC236}">
                <a16:creationId xmlns:a16="http://schemas.microsoft.com/office/drawing/2014/main" id="{8AF162B2-A274-26DB-9BEE-9F8499CC85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5" name="-435">
            <a:extLst>
              <a:ext uri="{FF2B5EF4-FFF2-40B4-BE49-F238E27FC236}">
                <a16:creationId xmlns:a16="http://schemas.microsoft.com/office/drawing/2014/main" id="{CAAD18CA-7CD1-34CE-4D20-EA45EBB60189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17.</a:t>
            </a:r>
          </a:p>
        </p:txBody>
      </p:sp>
      <p:pic>
        <p:nvPicPr>
          <p:cNvPr id="6" name="FOOTER_LOGO_IMG">
            <a:extLst>
              <a:ext uri="{FF2B5EF4-FFF2-40B4-BE49-F238E27FC236}">
                <a16:creationId xmlns:a16="http://schemas.microsoft.com/office/drawing/2014/main" id="{F192054C-8369-AFFA-5868-864B06756A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-133350" y="-101219"/>
            <a:ext cx="18467944" cy="10388219"/>
          </a:xfrm>
          <a:prstGeom prst="rect">
            <a:avLst/>
          </a:prstGeom>
        </p:spPr>
      </p:pic>
      <p:pic>
        <p:nvPicPr>
          <p:cNvPr id="139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1430000" y="2168723"/>
            <a:ext cx="6858000" cy="7870627"/>
          </a:xfrm>
          <a:prstGeom prst="rect">
            <a:avLst/>
          </a:prstGeom>
        </p:spPr>
      </p:pic>
      <p:pic>
        <p:nvPicPr>
          <p:cNvPr id="1397" name="12a59d13-2279-4885-bed8-fa06d3b1b03f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4286250"/>
            <a:ext cx="18288000" cy="5105400"/>
          </a:xfrm>
          <a:prstGeom prst="rect">
            <a:avLst/>
          </a:prstGeom>
        </p:spPr>
      </p:pic>
      <p:sp>
        <p:nvSpPr>
          <p:cNvPr id="1399" name="Click here to edit title-45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2000" y="723900"/>
            <a:ext cx="10230678" cy="83356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1" spc="-54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Spokane's South Hill</a:t>
            </a:r>
          </a:p>
        </p:txBody>
      </p:sp>
      <p:pic>
        <p:nvPicPr>
          <p:cNvPr id="141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0" y="9391650"/>
            <a:ext cx="18288000" cy="895350"/>
          </a:xfrm>
          <a:prstGeom prst="rect">
            <a:avLst/>
          </a:prstGeom>
        </p:spPr>
      </p:pic>
      <p:pic>
        <p:nvPicPr>
          <p:cNvPr id="141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1417" name="-47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708975" y="9723120"/>
            <a:ext cx="357188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18.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CA1AC-6584-BC87-2272-CB7116A2A73A}"/>
              </a:ext>
            </a:extLst>
          </p:cNvPr>
          <p:cNvSpPr txBox="1"/>
          <p:nvPr/>
        </p:nvSpPr>
        <p:spPr>
          <a:xfrm>
            <a:off x="762000" y="1593409"/>
            <a:ext cx="11597255" cy="2496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Current Months of Inventory: 1.9 Months   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2024 Median Closed Sales Price: $465,000 up 3.6%   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2024 Closed Sales: 1,127 up 4.3%</a:t>
            </a:r>
          </a:p>
        </p:txBody>
      </p:sp>
      <p:pic>
        <p:nvPicPr>
          <p:cNvPr id="4" name="FOOTER_LOGO_IMG">
            <a:extLst>
              <a:ext uri="{FF2B5EF4-FFF2-40B4-BE49-F238E27FC236}">
                <a16:creationId xmlns:a16="http://schemas.microsoft.com/office/drawing/2014/main" id="{C8333F5B-514E-E6B1-DD6A-6ECB8493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2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1430000" y="514867"/>
            <a:ext cx="6858000" cy="7110412"/>
          </a:xfrm>
          <a:prstGeom prst="rect">
            <a:avLst/>
          </a:prstGeom>
        </p:spPr>
      </p:pic>
      <p:pic>
        <p:nvPicPr>
          <p:cNvPr id="1423" name="59006713-2e79-4181-ac00-b1ab140f2bab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-762000"/>
            <a:ext cx="18288000" cy="5981700"/>
          </a:xfrm>
          <a:prstGeom prst="rect">
            <a:avLst/>
          </a:prstGeom>
        </p:spPr>
      </p:pic>
      <p:sp>
        <p:nvSpPr>
          <p:cNvPr id="1425" name="Click here to edit title-47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2000" y="5691829"/>
            <a:ext cx="9157252" cy="83356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spc="-54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 Northwest Spokane</a:t>
            </a:r>
          </a:p>
        </p:txBody>
      </p:sp>
      <p:pic>
        <p:nvPicPr>
          <p:cNvPr id="142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143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1433" name="-41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708975" y="9723120"/>
            <a:ext cx="357188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19.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7E5494-9986-260C-9476-8AB7519D2504}"/>
              </a:ext>
            </a:extLst>
          </p:cNvPr>
          <p:cNvSpPr txBox="1"/>
          <p:nvPr/>
        </p:nvSpPr>
        <p:spPr>
          <a:xfrm>
            <a:off x="906325" y="6574947"/>
            <a:ext cx="13611780" cy="2496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Current Months of Inventory: 1.7 Months   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2024 Median Closed Sales Price: $390,500 up 38.3%   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2024 Closed Sales: 1,390 down 5.8%</a:t>
            </a:r>
          </a:p>
        </p:txBody>
      </p:sp>
      <p:pic>
        <p:nvPicPr>
          <p:cNvPr id="3" name="FOOTER_LOGO_IMG">
            <a:extLst>
              <a:ext uri="{FF2B5EF4-FFF2-40B4-BE49-F238E27FC236}">
                <a16:creationId xmlns:a16="http://schemas.microsoft.com/office/drawing/2014/main" id="{71087643-0B39-4A0B-5611-42FF37452F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21" name="ad1541f6-46d6-497d-9e57-429a48e1de65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761999" y="2628899"/>
            <a:ext cx="6087979" cy="6667787"/>
          </a:xfrm>
          <a:prstGeom prst="rect">
            <a:avLst/>
          </a:prstGeom>
        </p:spPr>
      </p:pic>
      <p:sp>
        <p:nvSpPr>
          <p:cNvPr id="323" name="-47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553059" y="2998423"/>
            <a:ext cx="7066672" cy="572842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571500" indent="-571500" algn="l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3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Sales Closed: 5,615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3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Sales Down: 1.5%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3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Median Price Up: 20.2%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3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Inventory Up: 25%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3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New Listings Up 10.7%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36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Average Supply of Inventory: 2.3 months</a:t>
            </a:r>
          </a:p>
        </p:txBody>
      </p:sp>
      <p:sp>
        <p:nvSpPr>
          <p:cNvPr id="335" name="Click here to edit title-46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2000" y="1257300"/>
            <a:ext cx="9986962" cy="942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60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2024 Year End Sales Report</a:t>
            </a:r>
          </a:p>
        </p:txBody>
      </p:sp>
      <p:sp>
        <p:nvSpPr>
          <p:cNvPr id="337" name="Click here to edit label-40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2000" y="723900"/>
            <a:ext cx="15197138" cy="475066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600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Spokane County</a:t>
            </a:r>
          </a:p>
        </p:txBody>
      </p:sp>
      <p:pic>
        <p:nvPicPr>
          <p:cNvPr id="33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761999" y="6355462"/>
            <a:ext cx="5332214" cy="4551164"/>
          </a:xfrm>
          <a:prstGeom prst="rect">
            <a:avLst/>
          </a:prstGeom>
        </p:spPr>
      </p:pic>
      <p:pic>
        <p:nvPicPr>
          <p:cNvPr id="34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34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345" name="-44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773174" y="9723120"/>
            <a:ext cx="223838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2.</a:t>
            </a:r>
          </a:p>
        </p:txBody>
      </p:sp>
      <p:pic>
        <p:nvPicPr>
          <p:cNvPr id="2" name="FOOTER_LOGO_IMG">
            <a:extLst>
              <a:ext uri="{FF2B5EF4-FFF2-40B4-BE49-F238E27FC236}">
                <a16:creationId xmlns:a16="http://schemas.microsoft.com/office/drawing/2014/main" id="{F936D3B7-ACF3-2739-33B3-FB5B6EE332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pic>
        <p:nvPicPr>
          <p:cNvPr id="3" name="Rect">
            <a:extLst>
              <a:ext uri="{FF2B5EF4-FFF2-40B4-BE49-F238E27FC236}">
                <a16:creationId xmlns:a16="http://schemas.microsoft.com/office/drawing/2014/main" id="{F2737577-00D0-A044-8AC8-B3276947D1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12951466" y="0"/>
            <a:ext cx="5336530" cy="263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3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1430000" y="809626"/>
            <a:ext cx="6858000" cy="7110412"/>
          </a:xfrm>
          <a:prstGeom prst="rect">
            <a:avLst/>
          </a:prstGeom>
        </p:spPr>
      </p:pic>
      <p:pic>
        <p:nvPicPr>
          <p:cNvPr id="1439" name="71f35868-78a8-4d95-9a35-39f052e80177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-323850" y="1379"/>
            <a:ext cx="18821400" cy="5981700"/>
          </a:xfrm>
          <a:prstGeom prst="rect">
            <a:avLst/>
          </a:prstGeom>
        </p:spPr>
      </p:pic>
      <p:sp>
        <p:nvSpPr>
          <p:cNvPr id="1441" name="Click here to edit title-42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2000" y="5920342"/>
            <a:ext cx="9653239" cy="92333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6000" spc="-54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Northeast Spokane</a:t>
            </a:r>
          </a:p>
        </p:txBody>
      </p:sp>
      <p:sp>
        <p:nvSpPr>
          <p:cNvPr id="1447" name="-447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103358" y="7365061"/>
            <a:ext cx="7455980" cy="4000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08"/>
              </a:lnSpc>
            </a:pPr>
            <a:r>
              <a:rPr lang="en-US" sz="2100" b="1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 
2024 Median Closed Sales Price:  $324,900 up 12.1%  </a:t>
            </a:r>
          </a:p>
        </p:txBody>
      </p:sp>
      <p:pic>
        <p:nvPicPr>
          <p:cNvPr id="145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145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1459" name="-48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708975" y="9723120"/>
            <a:ext cx="357188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20.</a:t>
            </a:r>
          </a:p>
        </p:txBody>
      </p:sp>
      <p:pic>
        <p:nvPicPr>
          <p:cNvPr id="4" name="Rect">
            <a:extLst>
              <a:ext uri="{FF2B5EF4-FFF2-40B4-BE49-F238E27FC236}">
                <a16:creationId xmlns:a16="http://schemas.microsoft.com/office/drawing/2014/main" id="{E2E02D88-9DAE-7C6F-207C-A846DFC945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0" y="5760099"/>
            <a:ext cx="18288000" cy="2426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EB73BC-D997-10A9-E690-3036FBF0782C}"/>
              </a:ext>
            </a:extLst>
          </p:cNvPr>
          <p:cNvSpPr txBox="1"/>
          <p:nvPr/>
        </p:nvSpPr>
        <p:spPr>
          <a:xfrm>
            <a:off x="728662" y="6805246"/>
            <a:ext cx="13292138" cy="2496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Current Months of Inventory: 2.4 Months   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2024 Median Closed Sales Price: $324,900 up 12.1%   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2024 Closed Sales: 877 down 5.2%</a:t>
            </a:r>
          </a:p>
        </p:txBody>
      </p:sp>
      <p:pic>
        <p:nvPicPr>
          <p:cNvPr id="3" name="FOOTER_LOGO_IMG">
            <a:extLst>
              <a:ext uri="{FF2B5EF4-FFF2-40B4-BE49-F238E27FC236}">
                <a16:creationId xmlns:a16="http://schemas.microsoft.com/office/drawing/2014/main" id="{A3BCB117-E189-FA69-4C81-694AF75EC0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6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1430000" y="2416373"/>
            <a:ext cx="6858000" cy="7870627"/>
          </a:xfrm>
          <a:prstGeom prst="rect">
            <a:avLst/>
          </a:prstGeom>
        </p:spPr>
      </p:pic>
      <p:pic>
        <p:nvPicPr>
          <p:cNvPr id="1465" name="4b32870a-ae44-4bca-9b21-ee008fc83636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4260768"/>
            <a:ext cx="18288000" cy="5105400"/>
          </a:xfrm>
          <a:prstGeom prst="rect">
            <a:avLst/>
          </a:prstGeom>
        </p:spPr>
      </p:pic>
      <p:sp>
        <p:nvSpPr>
          <p:cNvPr id="1467" name="Click here to edit title-46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1999" y="723900"/>
            <a:ext cx="9408695" cy="83356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spc="-54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Downtown Spokane</a:t>
            </a:r>
          </a:p>
        </p:txBody>
      </p:sp>
      <p:pic>
        <p:nvPicPr>
          <p:cNvPr id="148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0" y="9366168"/>
            <a:ext cx="18288000" cy="920832"/>
          </a:xfrm>
          <a:prstGeom prst="rect">
            <a:avLst/>
          </a:prstGeom>
        </p:spPr>
      </p:pic>
      <p:pic>
        <p:nvPicPr>
          <p:cNvPr id="148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1485" name="-49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708975" y="9723120"/>
            <a:ext cx="357188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21.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25F02-9C8B-1C3A-EF7E-8A9DD68079D5}"/>
              </a:ext>
            </a:extLst>
          </p:cNvPr>
          <p:cNvSpPr txBox="1"/>
          <p:nvPr/>
        </p:nvSpPr>
        <p:spPr>
          <a:xfrm>
            <a:off x="762000" y="1581150"/>
            <a:ext cx="13707979" cy="2496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Current Months of Inventory: 6.3 Months   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2024 Median Closed Sales Price: $377,500 up 16.5%   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2024 Closed Sales: 38 down 9.5%</a:t>
            </a:r>
          </a:p>
        </p:txBody>
      </p:sp>
      <p:pic>
        <p:nvPicPr>
          <p:cNvPr id="4" name="FOOTER_LOGO_IMG">
            <a:extLst>
              <a:ext uri="{FF2B5EF4-FFF2-40B4-BE49-F238E27FC236}">
                <a16:creationId xmlns:a16="http://schemas.microsoft.com/office/drawing/2014/main" id="{28E3E9D7-3EAC-D003-89FC-AE6E1D299F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2888" y="0"/>
            <a:ext cx="18288000" cy="10287000"/>
          </a:xfrm>
          <a:prstGeom prst="rect">
            <a:avLst/>
          </a:prstGeom>
        </p:spPr>
      </p:pic>
      <p:pic>
        <p:nvPicPr>
          <p:cNvPr id="149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1483390" y="809626"/>
            <a:ext cx="6858000" cy="7110412"/>
          </a:xfrm>
          <a:prstGeom prst="rect">
            <a:avLst/>
          </a:prstGeom>
        </p:spPr>
      </p:pic>
      <p:pic>
        <p:nvPicPr>
          <p:cNvPr id="1491" name="eaf0ab3d-4b22-440d-905e-cbfe64387d5f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-34972" y="-541765"/>
            <a:ext cx="18551572" cy="5981700"/>
          </a:xfrm>
          <a:prstGeom prst="rect">
            <a:avLst/>
          </a:prstGeom>
        </p:spPr>
      </p:pic>
      <p:sp>
        <p:nvSpPr>
          <p:cNvPr id="1493" name="Click here to edit title-49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47080" y="5981700"/>
            <a:ext cx="7098632" cy="83356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spc="-54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West Plains</a:t>
            </a:r>
          </a:p>
        </p:txBody>
      </p:sp>
      <p:pic>
        <p:nvPicPr>
          <p:cNvPr id="150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151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1511" name="-40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708975" y="9723120"/>
            <a:ext cx="357188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22.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E79019-E824-C752-9611-DDDBE5C9815E}"/>
              </a:ext>
            </a:extLst>
          </p:cNvPr>
          <p:cNvSpPr txBox="1"/>
          <p:nvPr/>
        </p:nvSpPr>
        <p:spPr>
          <a:xfrm>
            <a:off x="728662" y="6805246"/>
            <a:ext cx="12955254" cy="2496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Current Months of Inventory: 2.5 Months   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2024 Median Closed Sales Price: $399,000 down 0.5%   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2024 Closed Sales: 594 up 9.6%</a:t>
            </a:r>
          </a:p>
        </p:txBody>
      </p:sp>
      <p:pic>
        <p:nvPicPr>
          <p:cNvPr id="3" name="FOOTER_LOGO_IMG">
            <a:extLst>
              <a:ext uri="{FF2B5EF4-FFF2-40B4-BE49-F238E27FC236}">
                <a16:creationId xmlns:a16="http://schemas.microsoft.com/office/drawing/2014/main" id="{5E599760-D257-80B6-EF5A-90588AEF17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1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1430000" y="2609621"/>
            <a:ext cx="6858000" cy="7677379"/>
          </a:xfrm>
          <a:prstGeom prst="rect">
            <a:avLst/>
          </a:prstGeom>
        </p:spPr>
      </p:pic>
      <p:pic>
        <p:nvPicPr>
          <p:cNvPr id="1517" name="7f9e8d1d-6774-4c90-85d1-65315da2c428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2857500"/>
            <a:ext cx="18288000" cy="7429500"/>
          </a:xfrm>
          <a:prstGeom prst="rect">
            <a:avLst/>
          </a:prstGeom>
        </p:spPr>
      </p:pic>
      <p:sp>
        <p:nvSpPr>
          <p:cNvPr id="1519" name="Click here to edit title-499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2000" y="723900"/>
            <a:ext cx="9772650" cy="83356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spc="-54" dirty="0">
                <a:solidFill>
                  <a:srgbClr val="141414">
                    <a:alpha val="100000"/>
                  </a:srgbClr>
                </a:solidFill>
                <a:latin typeface="Merriweather Light" panose="00000700000000000000" pitchFamily="2" charset="0"/>
              </a:rPr>
              <a:t>New Construction</a:t>
            </a:r>
          </a:p>
        </p:txBody>
      </p:sp>
      <p:pic>
        <p:nvPicPr>
          <p:cNvPr id="2" name="Rect">
            <a:extLst>
              <a:ext uri="{FF2B5EF4-FFF2-40B4-BE49-F238E27FC236}">
                <a16:creationId xmlns:a16="http://schemas.microsoft.com/office/drawing/2014/main" id="{8AA148EA-420A-CE35-CA44-68F96F311A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3" name="-435">
            <a:extLst>
              <a:ext uri="{FF2B5EF4-FFF2-40B4-BE49-F238E27FC236}">
                <a16:creationId xmlns:a16="http://schemas.microsoft.com/office/drawing/2014/main" id="{C27BB9C1-65DD-3122-0AF3-B76E41B9F3DC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23.</a:t>
            </a:r>
          </a:p>
        </p:txBody>
      </p:sp>
      <p:pic>
        <p:nvPicPr>
          <p:cNvPr id="4" name="FOOTER_LOGO_IMG">
            <a:extLst>
              <a:ext uri="{FF2B5EF4-FFF2-40B4-BE49-F238E27FC236}">
                <a16:creationId xmlns:a16="http://schemas.microsoft.com/office/drawing/2014/main" id="{9F484A68-FE21-95D4-7908-BE8E93755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56F18-503B-DAA8-892C-2BF9235E8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" name="Rect">
            <a:extLst>
              <a:ext uri="{FF2B5EF4-FFF2-40B4-BE49-F238E27FC236}">
                <a16:creationId xmlns:a16="http://schemas.microsoft.com/office/drawing/2014/main" id="{F0426F0B-91AC-7CEE-F58C-B4BA7CB8CA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26" name="Rect">
            <a:extLst>
              <a:ext uri="{FF2B5EF4-FFF2-40B4-BE49-F238E27FC236}">
                <a16:creationId xmlns:a16="http://schemas.microsoft.com/office/drawing/2014/main" id="{464581B0-D300-4A15-1E57-31F6C632B6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2951466" y="0"/>
            <a:ext cx="5336530" cy="2633662"/>
          </a:xfrm>
          <a:prstGeom prst="rect">
            <a:avLst/>
          </a:prstGeom>
        </p:spPr>
      </p:pic>
      <p:sp>
        <p:nvSpPr>
          <p:cNvPr id="1540" name="-416">
            <a:extLst>
              <a:ext uri="{FF2B5EF4-FFF2-40B4-BE49-F238E27FC236}">
                <a16:creationId xmlns:a16="http://schemas.microsoft.com/office/drawing/2014/main" id="{37710FE2-207C-DC8B-AEF3-D06F9FFC56D2}"/>
              </a:ext>
            </a:extLst>
          </p:cNvPr>
          <p:cNvSpPr txBox="1"/>
          <p:nvPr/>
        </p:nvSpPr>
        <p:spPr>
          <a:xfrm>
            <a:off x="1882712" y="4924711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42" name="-441">
            <a:extLst>
              <a:ext uri="{FF2B5EF4-FFF2-40B4-BE49-F238E27FC236}">
                <a16:creationId xmlns:a16="http://schemas.microsoft.com/office/drawing/2014/main" id="{4508529E-1709-BB02-C0EF-33DE86280BC8}"/>
              </a:ext>
            </a:extLst>
          </p:cNvPr>
          <p:cNvSpPr txBox="1"/>
          <p:nvPr/>
        </p:nvSpPr>
        <p:spPr>
          <a:xfrm>
            <a:off x="2280571" y="4924711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46" name="-461">
            <a:extLst>
              <a:ext uri="{FF2B5EF4-FFF2-40B4-BE49-F238E27FC236}">
                <a16:creationId xmlns:a16="http://schemas.microsoft.com/office/drawing/2014/main" id="{9E27CD66-3067-F79B-DF5A-09A73EF7DBF9}"/>
              </a:ext>
            </a:extLst>
          </p:cNvPr>
          <p:cNvSpPr txBox="1"/>
          <p:nvPr/>
        </p:nvSpPr>
        <p:spPr>
          <a:xfrm>
            <a:off x="3107341" y="420262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48" name="-438">
            <a:extLst>
              <a:ext uri="{FF2B5EF4-FFF2-40B4-BE49-F238E27FC236}">
                <a16:creationId xmlns:a16="http://schemas.microsoft.com/office/drawing/2014/main" id="{120CE691-B785-DED4-B3F1-B3A3CD977D91}"/>
              </a:ext>
            </a:extLst>
          </p:cNvPr>
          <p:cNvSpPr txBox="1"/>
          <p:nvPr/>
        </p:nvSpPr>
        <p:spPr>
          <a:xfrm>
            <a:off x="3505200" y="420262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52" name="-411">
            <a:extLst>
              <a:ext uri="{FF2B5EF4-FFF2-40B4-BE49-F238E27FC236}">
                <a16:creationId xmlns:a16="http://schemas.microsoft.com/office/drawing/2014/main" id="{FF0B583C-B1AF-E1CC-AAAA-1FB8E99609BD}"/>
              </a:ext>
            </a:extLst>
          </p:cNvPr>
          <p:cNvSpPr txBox="1"/>
          <p:nvPr/>
        </p:nvSpPr>
        <p:spPr>
          <a:xfrm>
            <a:off x="4331970" y="4397312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54" name="-449">
            <a:extLst>
              <a:ext uri="{FF2B5EF4-FFF2-40B4-BE49-F238E27FC236}">
                <a16:creationId xmlns:a16="http://schemas.microsoft.com/office/drawing/2014/main" id="{3DF46162-8C09-D703-AB2F-B04208311799}"/>
              </a:ext>
            </a:extLst>
          </p:cNvPr>
          <p:cNvSpPr txBox="1"/>
          <p:nvPr/>
        </p:nvSpPr>
        <p:spPr>
          <a:xfrm>
            <a:off x="4729829" y="4397312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58" name="-492">
            <a:extLst>
              <a:ext uri="{FF2B5EF4-FFF2-40B4-BE49-F238E27FC236}">
                <a16:creationId xmlns:a16="http://schemas.microsoft.com/office/drawing/2014/main" id="{0811C23E-4650-9988-5CAC-825F50A94540}"/>
              </a:ext>
            </a:extLst>
          </p:cNvPr>
          <p:cNvSpPr txBox="1"/>
          <p:nvPr/>
        </p:nvSpPr>
        <p:spPr>
          <a:xfrm>
            <a:off x="5556694" y="4098036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60" name="-448">
            <a:extLst>
              <a:ext uri="{FF2B5EF4-FFF2-40B4-BE49-F238E27FC236}">
                <a16:creationId xmlns:a16="http://schemas.microsoft.com/office/drawing/2014/main" id="{553B2A40-04E1-F3E2-DA6B-41B9E2A6944B}"/>
              </a:ext>
            </a:extLst>
          </p:cNvPr>
          <p:cNvSpPr txBox="1"/>
          <p:nvPr/>
        </p:nvSpPr>
        <p:spPr>
          <a:xfrm>
            <a:off x="5954458" y="4098036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64" name="-407">
            <a:extLst>
              <a:ext uri="{FF2B5EF4-FFF2-40B4-BE49-F238E27FC236}">
                <a16:creationId xmlns:a16="http://schemas.microsoft.com/office/drawing/2014/main" id="{3E97B397-EB21-F555-E0FA-E82CC620B8A2}"/>
              </a:ext>
            </a:extLst>
          </p:cNvPr>
          <p:cNvSpPr txBox="1"/>
          <p:nvPr/>
        </p:nvSpPr>
        <p:spPr>
          <a:xfrm>
            <a:off x="6781324" y="335680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66" name="-494">
            <a:extLst>
              <a:ext uri="{FF2B5EF4-FFF2-40B4-BE49-F238E27FC236}">
                <a16:creationId xmlns:a16="http://schemas.microsoft.com/office/drawing/2014/main" id="{7B3EE625-B53F-7FFB-D5ED-6E0BD251D95B}"/>
              </a:ext>
            </a:extLst>
          </p:cNvPr>
          <p:cNvSpPr txBox="1"/>
          <p:nvPr/>
        </p:nvSpPr>
        <p:spPr>
          <a:xfrm>
            <a:off x="7179088" y="335680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70" name="-484">
            <a:extLst>
              <a:ext uri="{FF2B5EF4-FFF2-40B4-BE49-F238E27FC236}">
                <a16:creationId xmlns:a16="http://schemas.microsoft.com/office/drawing/2014/main" id="{58336643-100E-1034-6C00-5A5329979C96}"/>
              </a:ext>
            </a:extLst>
          </p:cNvPr>
          <p:cNvSpPr txBox="1"/>
          <p:nvPr/>
        </p:nvSpPr>
        <p:spPr>
          <a:xfrm>
            <a:off x="8005953" y="3556444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72" name="-427">
            <a:extLst>
              <a:ext uri="{FF2B5EF4-FFF2-40B4-BE49-F238E27FC236}">
                <a16:creationId xmlns:a16="http://schemas.microsoft.com/office/drawing/2014/main" id="{33DBC4D1-2F2B-FC5F-88D3-1A7675F3F4C8}"/>
              </a:ext>
            </a:extLst>
          </p:cNvPr>
          <p:cNvSpPr txBox="1"/>
          <p:nvPr/>
        </p:nvSpPr>
        <p:spPr>
          <a:xfrm>
            <a:off x="8403717" y="3556444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76" name="-460">
            <a:extLst>
              <a:ext uri="{FF2B5EF4-FFF2-40B4-BE49-F238E27FC236}">
                <a16:creationId xmlns:a16="http://schemas.microsoft.com/office/drawing/2014/main" id="{5448F8A2-AD40-139E-EA9A-F07AAD16E0F8}"/>
              </a:ext>
            </a:extLst>
          </p:cNvPr>
          <p:cNvSpPr txBox="1"/>
          <p:nvPr/>
        </p:nvSpPr>
        <p:spPr>
          <a:xfrm>
            <a:off x="9230582" y="3390043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78" name="-495">
            <a:extLst>
              <a:ext uri="{FF2B5EF4-FFF2-40B4-BE49-F238E27FC236}">
                <a16:creationId xmlns:a16="http://schemas.microsoft.com/office/drawing/2014/main" id="{5B1901E6-F863-C144-FB1F-C59DEBB5AE42}"/>
              </a:ext>
            </a:extLst>
          </p:cNvPr>
          <p:cNvSpPr txBox="1"/>
          <p:nvPr/>
        </p:nvSpPr>
        <p:spPr>
          <a:xfrm>
            <a:off x="9628346" y="3390043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82" name="-402">
            <a:extLst>
              <a:ext uri="{FF2B5EF4-FFF2-40B4-BE49-F238E27FC236}">
                <a16:creationId xmlns:a16="http://schemas.microsoft.com/office/drawing/2014/main" id="{1D35E222-CCC8-E544-824F-F08559EF41CD}"/>
              </a:ext>
            </a:extLst>
          </p:cNvPr>
          <p:cNvSpPr txBox="1"/>
          <p:nvPr/>
        </p:nvSpPr>
        <p:spPr>
          <a:xfrm>
            <a:off x="10455212" y="3024283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84" name="-469">
            <a:extLst>
              <a:ext uri="{FF2B5EF4-FFF2-40B4-BE49-F238E27FC236}">
                <a16:creationId xmlns:a16="http://schemas.microsoft.com/office/drawing/2014/main" id="{96A1272A-4765-3279-5D15-DB1FB79AF9CB}"/>
              </a:ext>
            </a:extLst>
          </p:cNvPr>
          <p:cNvSpPr txBox="1"/>
          <p:nvPr/>
        </p:nvSpPr>
        <p:spPr>
          <a:xfrm>
            <a:off x="10852976" y="3024283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88" name="-472">
            <a:extLst>
              <a:ext uri="{FF2B5EF4-FFF2-40B4-BE49-F238E27FC236}">
                <a16:creationId xmlns:a16="http://schemas.microsoft.com/office/drawing/2014/main" id="{2C839180-880B-0D8D-82CD-E61E2F97ADCE}"/>
              </a:ext>
            </a:extLst>
          </p:cNvPr>
          <p:cNvSpPr txBox="1"/>
          <p:nvPr/>
        </p:nvSpPr>
        <p:spPr>
          <a:xfrm>
            <a:off x="11613547" y="230686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90" name="-449">
            <a:extLst>
              <a:ext uri="{FF2B5EF4-FFF2-40B4-BE49-F238E27FC236}">
                <a16:creationId xmlns:a16="http://schemas.microsoft.com/office/drawing/2014/main" id="{A148B1F9-F45F-B51E-7777-045A51FF4C6B}"/>
              </a:ext>
            </a:extLst>
          </p:cNvPr>
          <p:cNvSpPr txBox="1"/>
          <p:nvPr/>
        </p:nvSpPr>
        <p:spPr>
          <a:xfrm>
            <a:off x="12143899" y="230686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94" name="-428">
            <a:extLst>
              <a:ext uri="{FF2B5EF4-FFF2-40B4-BE49-F238E27FC236}">
                <a16:creationId xmlns:a16="http://schemas.microsoft.com/office/drawing/2014/main" id="{40CA7819-63A6-CF46-0957-02C3E73E5DC1}"/>
              </a:ext>
            </a:extLst>
          </p:cNvPr>
          <p:cNvSpPr txBox="1"/>
          <p:nvPr/>
        </p:nvSpPr>
        <p:spPr>
          <a:xfrm>
            <a:off x="12904470" y="2843689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96" name="-428">
            <a:extLst>
              <a:ext uri="{FF2B5EF4-FFF2-40B4-BE49-F238E27FC236}">
                <a16:creationId xmlns:a16="http://schemas.microsoft.com/office/drawing/2014/main" id="{67ACF11E-172B-5BFF-C69D-0CFC41D8275B}"/>
              </a:ext>
            </a:extLst>
          </p:cNvPr>
          <p:cNvSpPr txBox="1"/>
          <p:nvPr/>
        </p:nvSpPr>
        <p:spPr>
          <a:xfrm>
            <a:off x="13302234" y="2843689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00" name="-400">
            <a:extLst>
              <a:ext uri="{FF2B5EF4-FFF2-40B4-BE49-F238E27FC236}">
                <a16:creationId xmlns:a16="http://schemas.microsoft.com/office/drawing/2014/main" id="{6AC2505E-6287-623C-4328-F6C1982399B8}"/>
              </a:ext>
            </a:extLst>
          </p:cNvPr>
          <p:cNvSpPr txBox="1"/>
          <p:nvPr/>
        </p:nvSpPr>
        <p:spPr>
          <a:xfrm>
            <a:off x="14129099" y="3580162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02" name="-474">
            <a:extLst>
              <a:ext uri="{FF2B5EF4-FFF2-40B4-BE49-F238E27FC236}">
                <a16:creationId xmlns:a16="http://schemas.microsoft.com/office/drawing/2014/main" id="{AC4F1C30-A460-C319-5F07-09262D02D34C}"/>
              </a:ext>
            </a:extLst>
          </p:cNvPr>
          <p:cNvSpPr txBox="1"/>
          <p:nvPr/>
        </p:nvSpPr>
        <p:spPr>
          <a:xfrm>
            <a:off x="14526863" y="3580162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06" name="-442">
            <a:extLst>
              <a:ext uri="{FF2B5EF4-FFF2-40B4-BE49-F238E27FC236}">
                <a16:creationId xmlns:a16="http://schemas.microsoft.com/office/drawing/2014/main" id="{DC1555EA-0362-BC98-9F1D-F0284D509513}"/>
              </a:ext>
            </a:extLst>
          </p:cNvPr>
          <p:cNvSpPr txBox="1"/>
          <p:nvPr/>
        </p:nvSpPr>
        <p:spPr>
          <a:xfrm>
            <a:off x="15353728" y="354692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08" name="-481">
            <a:extLst>
              <a:ext uri="{FF2B5EF4-FFF2-40B4-BE49-F238E27FC236}">
                <a16:creationId xmlns:a16="http://schemas.microsoft.com/office/drawing/2014/main" id="{782D4BF4-D5CF-2AD9-8FE1-EBAB513BB860}"/>
              </a:ext>
            </a:extLst>
          </p:cNvPr>
          <p:cNvSpPr txBox="1"/>
          <p:nvPr/>
        </p:nvSpPr>
        <p:spPr>
          <a:xfrm>
            <a:off x="15751492" y="354692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12" name="-445">
            <a:extLst>
              <a:ext uri="{FF2B5EF4-FFF2-40B4-BE49-F238E27FC236}">
                <a16:creationId xmlns:a16="http://schemas.microsoft.com/office/drawing/2014/main" id="{1E5D25C7-42AC-2AE7-EBFD-89C324FACC20}"/>
              </a:ext>
            </a:extLst>
          </p:cNvPr>
          <p:cNvSpPr txBox="1"/>
          <p:nvPr/>
        </p:nvSpPr>
        <p:spPr>
          <a:xfrm>
            <a:off x="16578358" y="3109722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14" name="-434">
            <a:extLst>
              <a:ext uri="{FF2B5EF4-FFF2-40B4-BE49-F238E27FC236}">
                <a16:creationId xmlns:a16="http://schemas.microsoft.com/office/drawing/2014/main" id="{E0D7054B-A117-6CBE-0BEF-E60E6508796E}"/>
              </a:ext>
            </a:extLst>
          </p:cNvPr>
          <p:cNvSpPr txBox="1"/>
          <p:nvPr/>
        </p:nvSpPr>
        <p:spPr>
          <a:xfrm>
            <a:off x="16976122" y="3109722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16" name="Click here to edit title-439">
            <a:extLst>
              <a:ext uri="{FF2B5EF4-FFF2-40B4-BE49-F238E27FC236}">
                <a16:creationId xmlns:a16="http://schemas.microsoft.com/office/drawing/2014/main" id="{4CC76FD3-C534-B1AB-2B62-B3E558DE9708}"/>
              </a:ext>
            </a:extLst>
          </p:cNvPr>
          <p:cNvSpPr txBox="1"/>
          <p:nvPr/>
        </p:nvSpPr>
        <p:spPr>
          <a:xfrm>
            <a:off x="762000" y="723900"/>
            <a:ext cx="15197138" cy="6667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New Construction Sales</a:t>
            </a:r>
          </a:p>
        </p:txBody>
      </p:sp>
      <p:sp>
        <p:nvSpPr>
          <p:cNvPr id="1618" name="Click here to edit subtitle-483">
            <a:extLst>
              <a:ext uri="{FF2B5EF4-FFF2-40B4-BE49-F238E27FC236}">
                <a16:creationId xmlns:a16="http://schemas.microsoft.com/office/drawing/2014/main" id="{53D1B189-627A-5E42-A59F-537EAA027B24}"/>
              </a:ext>
            </a:extLst>
          </p:cNvPr>
          <p:cNvSpPr txBox="1"/>
          <p:nvPr/>
        </p:nvSpPr>
        <p:spPr>
          <a:xfrm>
            <a:off x="762000" y="1409700"/>
            <a:ext cx="151971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08"/>
              </a:lnSpc>
            </a:pPr>
            <a:r>
              <a:rPr lang="en-US" sz="21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Spokane County</a:t>
            </a:r>
          </a:p>
        </p:txBody>
      </p:sp>
      <p:pic>
        <p:nvPicPr>
          <p:cNvPr id="1620" name="Rect">
            <a:extLst>
              <a:ext uri="{FF2B5EF4-FFF2-40B4-BE49-F238E27FC236}">
                <a16:creationId xmlns:a16="http://schemas.microsoft.com/office/drawing/2014/main" id="{479223A6-E005-DA47-7C67-EA854EF1AE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1623" name="Rect">
            <a:extLst>
              <a:ext uri="{FF2B5EF4-FFF2-40B4-BE49-F238E27FC236}">
                <a16:creationId xmlns:a16="http://schemas.microsoft.com/office/drawing/2014/main" id="{7FD1B98A-93F0-2930-C842-205845ADD6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1624" name="-494">
            <a:extLst>
              <a:ext uri="{FF2B5EF4-FFF2-40B4-BE49-F238E27FC236}">
                <a16:creationId xmlns:a16="http://schemas.microsoft.com/office/drawing/2014/main" id="{6F888C41-8E24-C9D6-EF2E-9A76B5331D9E}"/>
              </a:ext>
            </a:extLst>
          </p:cNvPr>
          <p:cNvSpPr txBox="1"/>
          <p:nvPr/>
        </p:nvSpPr>
        <p:spPr>
          <a:xfrm>
            <a:off x="17708975" y="9723120"/>
            <a:ext cx="357188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24.</a:t>
            </a:r>
          </a:p>
        </p:txBody>
      </p:sp>
      <p:pic>
        <p:nvPicPr>
          <p:cNvPr id="2" name="FOOTER_LOGO_IMG">
            <a:extLst>
              <a:ext uri="{FF2B5EF4-FFF2-40B4-BE49-F238E27FC236}">
                <a16:creationId xmlns:a16="http://schemas.microsoft.com/office/drawing/2014/main" id="{845D8724-FF11-4B48-FA34-7AE70FC262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sp>
        <p:nvSpPr>
          <p:cNvPr id="4" name="Enter your source text-450">
            <a:extLst>
              <a:ext uri="{FF2B5EF4-FFF2-40B4-BE49-F238E27FC236}">
                <a16:creationId xmlns:a16="http://schemas.microsoft.com/office/drawing/2014/main" id="{236302AB-B746-D193-1272-6546683877E6}"/>
              </a:ext>
            </a:extLst>
          </p:cNvPr>
          <p:cNvSpPr txBox="1"/>
          <p:nvPr/>
        </p:nvSpPr>
        <p:spPr>
          <a:xfrm>
            <a:off x="5199442" y="9800653"/>
            <a:ext cx="6786562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spc="-15" dirty="0">
                <a:solidFill>
                  <a:srgbClr val="F1F1F1">
                    <a:alpha val="50000"/>
                  </a:srgbClr>
                </a:solidFill>
                <a:latin typeface="Open Sans" panose="00000700000000000000" pitchFamily="2" charset="0"/>
              </a:rPr>
              <a:t>Source: Spokane REALTORS® Multiple Listing Services (Market Activity Report)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A1AF9E2-320D-F5DF-0061-94B417501F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2778265"/>
              </p:ext>
            </p:extLst>
          </p:nvPr>
        </p:nvGraphicFramePr>
        <p:xfrm>
          <a:off x="560324" y="2156250"/>
          <a:ext cx="16698976" cy="736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846590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2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2951466" y="0"/>
            <a:ext cx="5336530" cy="2633662"/>
          </a:xfrm>
          <a:prstGeom prst="rect">
            <a:avLst/>
          </a:prstGeom>
        </p:spPr>
      </p:pic>
      <p:sp>
        <p:nvSpPr>
          <p:cNvPr id="1540" name="-41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882712" y="4924711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42" name="-44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280571" y="4924711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46" name="-46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3107341" y="420262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48" name="-43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3505200" y="420262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52" name="-41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4331970" y="4397312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54" name="-449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4729829" y="4397312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58" name="-49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5556694" y="4098036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60" name="-44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5954458" y="4098036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64" name="-407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781324" y="335680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66" name="-49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179088" y="335680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70" name="-48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005953" y="3556444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72" name="-427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403717" y="3556444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76" name="-46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230582" y="3390043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78" name="-49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628346" y="3390043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82" name="-40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455212" y="3024283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84" name="-469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852976" y="3024283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88" name="-47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613547" y="230686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90" name="-449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143899" y="230686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94" name="-42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904470" y="2843689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96" name="-42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3302234" y="2843689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00" name="-40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129099" y="3580162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02" name="-47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526863" y="3580162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06" name="-44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5353728" y="354692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08" name="-48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5751492" y="354692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12" name="-44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6578358" y="3109722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14" name="-43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6976122" y="3109722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16" name="Click here to edit title-439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2000" y="723900"/>
            <a:ext cx="15197138" cy="6667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New Construction Median Sales Price</a:t>
            </a:r>
          </a:p>
        </p:txBody>
      </p:sp>
      <p:sp>
        <p:nvSpPr>
          <p:cNvPr id="1618" name="Click here to edit subtitle-48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2000" y="1409700"/>
            <a:ext cx="151971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08"/>
              </a:lnSpc>
            </a:pPr>
            <a:r>
              <a:rPr lang="en-US" sz="21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Spokane County</a:t>
            </a:r>
          </a:p>
        </p:txBody>
      </p:sp>
      <p:pic>
        <p:nvPicPr>
          <p:cNvPr id="162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162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1624" name="-49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25.</a:t>
            </a:r>
          </a:p>
        </p:txBody>
      </p:sp>
      <p:pic>
        <p:nvPicPr>
          <p:cNvPr id="2" name="FOOTER_LOGO_IMG">
            <a:extLst>
              <a:ext uri="{FF2B5EF4-FFF2-40B4-BE49-F238E27FC236}">
                <a16:creationId xmlns:a16="http://schemas.microsoft.com/office/drawing/2014/main" id="{AC6D3C51-E302-5375-7AEF-5CDB9B7799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sp>
        <p:nvSpPr>
          <p:cNvPr id="4" name="Enter your source text-450">
            <a:extLst>
              <a:ext uri="{FF2B5EF4-FFF2-40B4-BE49-F238E27FC236}">
                <a16:creationId xmlns:a16="http://schemas.microsoft.com/office/drawing/2014/main" id="{E415142E-FBA3-14C6-A508-1823FEEC4163}"/>
              </a:ext>
            </a:extLst>
          </p:cNvPr>
          <p:cNvSpPr txBox="1"/>
          <p:nvPr/>
        </p:nvSpPr>
        <p:spPr>
          <a:xfrm>
            <a:off x="5199442" y="9800653"/>
            <a:ext cx="6786562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spc="-15" dirty="0">
                <a:solidFill>
                  <a:srgbClr val="F1F1F1">
                    <a:alpha val="50000"/>
                  </a:srgbClr>
                </a:solidFill>
                <a:latin typeface="Open Sans" panose="00000700000000000000" pitchFamily="2" charset="0"/>
              </a:rPr>
              <a:t>Source: Spokane REALTORS® Multiple Listing Services (Market Activity Report)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DF8C9A7-395D-CFED-DCF6-C6E2B8568F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5807759"/>
              </p:ext>
            </p:extLst>
          </p:nvPr>
        </p:nvGraphicFramePr>
        <p:xfrm>
          <a:off x="585788" y="2614415"/>
          <a:ext cx="17301781" cy="6929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5E6B1-003F-2F3F-0276-335DA6F07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" name="Rect">
            <a:extLst>
              <a:ext uri="{FF2B5EF4-FFF2-40B4-BE49-F238E27FC236}">
                <a16:creationId xmlns:a16="http://schemas.microsoft.com/office/drawing/2014/main" id="{DE5DCFFC-4D86-5C97-37BE-2D93F758E8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26" name="Rect">
            <a:extLst>
              <a:ext uri="{FF2B5EF4-FFF2-40B4-BE49-F238E27FC236}">
                <a16:creationId xmlns:a16="http://schemas.microsoft.com/office/drawing/2014/main" id="{EB51CD32-3FBA-4187-57BD-D9EC4BC66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2951466" y="0"/>
            <a:ext cx="5336530" cy="2633662"/>
          </a:xfrm>
          <a:prstGeom prst="rect">
            <a:avLst/>
          </a:prstGeom>
        </p:spPr>
      </p:pic>
      <p:sp>
        <p:nvSpPr>
          <p:cNvPr id="1540" name="-416">
            <a:extLst>
              <a:ext uri="{FF2B5EF4-FFF2-40B4-BE49-F238E27FC236}">
                <a16:creationId xmlns:a16="http://schemas.microsoft.com/office/drawing/2014/main" id="{FE64C3E8-F805-9C9F-2CA8-58FD587AF989}"/>
              </a:ext>
            </a:extLst>
          </p:cNvPr>
          <p:cNvSpPr txBox="1"/>
          <p:nvPr/>
        </p:nvSpPr>
        <p:spPr>
          <a:xfrm>
            <a:off x="1882712" y="4924711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42" name="-441">
            <a:extLst>
              <a:ext uri="{FF2B5EF4-FFF2-40B4-BE49-F238E27FC236}">
                <a16:creationId xmlns:a16="http://schemas.microsoft.com/office/drawing/2014/main" id="{0FA81635-AB2D-BDB6-1078-40EAE1FE1973}"/>
              </a:ext>
            </a:extLst>
          </p:cNvPr>
          <p:cNvSpPr txBox="1"/>
          <p:nvPr/>
        </p:nvSpPr>
        <p:spPr>
          <a:xfrm>
            <a:off x="2280571" y="4924711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46" name="-461">
            <a:extLst>
              <a:ext uri="{FF2B5EF4-FFF2-40B4-BE49-F238E27FC236}">
                <a16:creationId xmlns:a16="http://schemas.microsoft.com/office/drawing/2014/main" id="{E1DCCDDB-C72D-F8B1-E8F4-6A096C28C7F9}"/>
              </a:ext>
            </a:extLst>
          </p:cNvPr>
          <p:cNvSpPr txBox="1"/>
          <p:nvPr/>
        </p:nvSpPr>
        <p:spPr>
          <a:xfrm>
            <a:off x="3107341" y="420262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48" name="-438">
            <a:extLst>
              <a:ext uri="{FF2B5EF4-FFF2-40B4-BE49-F238E27FC236}">
                <a16:creationId xmlns:a16="http://schemas.microsoft.com/office/drawing/2014/main" id="{52CAD695-F357-AFC4-39EC-CDA50A47F1BF}"/>
              </a:ext>
            </a:extLst>
          </p:cNvPr>
          <p:cNvSpPr txBox="1"/>
          <p:nvPr/>
        </p:nvSpPr>
        <p:spPr>
          <a:xfrm>
            <a:off x="3505200" y="420262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52" name="-411">
            <a:extLst>
              <a:ext uri="{FF2B5EF4-FFF2-40B4-BE49-F238E27FC236}">
                <a16:creationId xmlns:a16="http://schemas.microsoft.com/office/drawing/2014/main" id="{CE40103A-49DE-5618-8169-05D92D34D109}"/>
              </a:ext>
            </a:extLst>
          </p:cNvPr>
          <p:cNvSpPr txBox="1"/>
          <p:nvPr/>
        </p:nvSpPr>
        <p:spPr>
          <a:xfrm>
            <a:off x="4331970" y="4397312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54" name="-449">
            <a:extLst>
              <a:ext uri="{FF2B5EF4-FFF2-40B4-BE49-F238E27FC236}">
                <a16:creationId xmlns:a16="http://schemas.microsoft.com/office/drawing/2014/main" id="{A8EDB227-62B9-11D5-18E7-B8EAD9BB4A09}"/>
              </a:ext>
            </a:extLst>
          </p:cNvPr>
          <p:cNvSpPr txBox="1"/>
          <p:nvPr/>
        </p:nvSpPr>
        <p:spPr>
          <a:xfrm>
            <a:off x="4729829" y="4397312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58" name="-492">
            <a:extLst>
              <a:ext uri="{FF2B5EF4-FFF2-40B4-BE49-F238E27FC236}">
                <a16:creationId xmlns:a16="http://schemas.microsoft.com/office/drawing/2014/main" id="{E71F7C09-320A-9481-0E44-D1D92879584E}"/>
              </a:ext>
            </a:extLst>
          </p:cNvPr>
          <p:cNvSpPr txBox="1"/>
          <p:nvPr/>
        </p:nvSpPr>
        <p:spPr>
          <a:xfrm>
            <a:off x="5556694" y="4098036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60" name="-448">
            <a:extLst>
              <a:ext uri="{FF2B5EF4-FFF2-40B4-BE49-F238E27FC236}">
                <a16:creationId xmlns:a16="http://schemas.microsoft.com/office/drawing/2014/main" id="{CB94C074-5B28-A0FB-0071-C699F8AF588C}"/>
              </a:ext>
            </a:extLst>
          </p:cNvPr>
          <p:cNvSpPr txBox="1"/>
          <p:nvPr/>
        </p:nvSpPr>
        <p:spPr>
          <a:xfrm>
            <a:off x="5954458" y="4098036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64" name="-407">
            <a:extLst>
              <a:ext uri="{FF2B5EF4-FFF2-40B4-BE49-F238E27FC236}">
                <a16:creationId xmlns:a16="http://schemas.microsoft.com/office/drawing/2014/main" id="{9CCC753B-EE9D-9FFD-068A-4BB1641A731B}"/>
              </a:ext>
            </a:extLst>
          </p:cNvPr>
          <p:cNvSpPr txBox="1"/>
          <p:nvPr/>
        </p:nvSpPr>
        <p:spPr>
          <a:xfrm>
            <a:off x="6781324" y="335680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66" name="-494">
            <a:extLst>
              <a:ext uri="{FF2B5EF4-FFF2-40B4-BE49-F238E27FC236}">
                <a16:creationId xmlns:a16="http://schemas.microsoft.com/office/drawing/2014/main" id="{05452762-1A84-7882-F2B7-60D430AEF166}"/>
              </a:ext>
            </a:extLst>
          </p:cNvPr>
          <p:cNvSpPr txBox="1"/>
          <p:nvPr/>
        </p:nvSpPr>
        <p:spPr>
          <a:xfrm>
            <a:off x="7179088" y="335680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70" name="-484">
            <a:extLst>
              <a:ext uri="{FF2B5EF4-FFF2-40B4-BE49-F238E27FC236}">
                <a16:creationId xmlns:a16="http://schemas.microsoft.com/office/drawing/2014/main" id="{247297FB-0316-5EFC-E341-1A0E7291E487}"/>
              </a:ext>
            </a:extLst>
          </p:cNvPr>
          <p:cNvSpPr txBox="1"/>
          <p:nvPr/>
        </p:nvSpPr>
        <p:spPr>
          <a:xfrm>
            <a:off x="8005953" y="3556444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72" name="-427">
            <a:extLst>
              <a:ext uri="{FF2B5EF4-FFF2-40B4-BE49-F238E27FC236}">
                <a16:creationId xmlns:a16="http://schemas.microsoft.com/office/drawing/2014/main" id="{19E8EB9B-E2E4-3E03-85AB-B3961AA53209}"/>
              </a:ext>
            </a:extLst>
          </p:cNvPr>
          <p:cNvSpPr txBox="1"/>
          <p:nvPr/>
        </p:nvSpPr>
        <p:spPr>
          <a:xfrm>
            <a:off x="8403717" y="3556444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76" name="-460">
            <a:extLst>
              <a:ext uri="{FF2B5EF4-FFF2-40B4-BE49-F238E27FC236}">
                <a16:creationId xmlns:a16="http://schemas.microsoft.com/office/drawing/2014/main" id="{8C2326DA-B780-BC1F-2854-E2B0293D8FA8}"/>
              </a:ext>
            </a:extLst>
          </p:cNvPr>
          <p:cNvSpPr txBox="1"/>
          <p:nvPr/>
        </p:nvSpPr>
        <p:spPr>
          <a:xfrm>
            <a:off x="9230582" y="3390043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78" name="-495">
            <a:extLst>
              <a:ext uri="{FF2B5EF4-FFF2-40B4-BE49-F238E27FC236}">
                <a16:creationId xmlns:a16="http://schemas.microsoft.com/office/drawing/2014/main" id="{3CE11AAF-E478-321F-2273-726D09739392}"/>
              </a:ext>
            </a:extLst>
          </p:cNvPr>
          <p:cNvSpPr txBox="1"/>
          <p:nvPr/>
        </p:nvSpPr>
        <p:spPr>
          <a:xfrm>
            <a:off x="9628346" y="3390043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82" name="-402">
            <a:extLst>
              <a:ext uri="{FF2B5EF4-FFF2-40B4-BE49-F238E27FC236}">
                <a16:creationId xmlns:a16="http://schemas.microsoft.com/office/drawing/2014/main" id="{2F0AF77A-F301-9085-C0CC-9FD65A69FC99}"/>
              </a:ext>
            </a:extLst>
          </p:cNvPr>
          <p:cNvSpPr txBox="1"/>
          <p:nvPr/>
        </p:nvSpPr>
        <p:spPr>
          <a:xfrm>
            <a:off x="10455212" y="3024283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84" name="-469">
            <a:extLst>
              <a:ext uri="{FF2B5EF4-FFF2-40B4-BE49-F238E27FC236}">
                <a16:creationId xmlns:a16="http://schemas.microsoft.com/office/drawing/2014/main" id="{0E5EBD9F-56B2-4CDD-1567-95DDF5FF9D24}"/>
              </a:ext>
            </a:extLst>
          </p:cNvPr>
          <p:cNvSpPr txBox="1"/>
          <p:nvPr/>
        </p:nvSpPr>
        <p:spPr>
          <a:xfrm>
            <a:off x="10852976" y="3024283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88" name="-472">
            <a:extLst>
              <a:ext uri="{FF2B5EF4-FFF2-40B4-BE49-F238E27FC236}">
                <a16:creationId xmlns:a16="http://schemas.microsoft.com/office/drawing/2014/main" id="{C6FF1479-D121-6476-898C-9193FCCFFB3A}"/>
              </a:ext>
            </a:extLst>
          </p:cNvPr>
          <p:cNvSpPr txBox="1"/>
          <p:nvPr/>
        </p:nvSpPr>
        <p:spPr>
          <a:xfrm>
            <a:off x="11613547" y="230686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90" name="-449">
            <a:extLst>
              <a:ext uri="{FF2B5EF4-FFF2-40B4-BE49-F238E27FC236}">
                <a16:creationId xmlns:a16="http://schemas.microsoft.com/office/drawing/2014/main" id="{DCF39642-DD83-37E8-D356-E7E94C50EE40}"/>
              </a:ext>
            </a:extLst>
          </p:cNvPr>
          <p:cNvSpPr txBox="1"/>
          <p:nvPr/>
        </p:nvSpPr>
        <p:spPr>
          <a:xfrm>
            <a:off x="12143899" y="230686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94" name="-428">
            <a:extLst>
              <a:ext uri="{FF2B5EF4-FFF2-40B4-BE49-F238E27FC236}">
                <a16:creationId xmlns:a16="http://schemas.microsoft.com/office/drawing/2014/main" id="{35A35011-AE38-B519-F5F6-0BA916A55B31}"/>
              </a:ext>
            </a:extLst>
          </p:cNvPr>
          <p:cNvSpPr txBox="1"/>
          <p:nvPr/>
        </p:nvSpPr>
        <p:spPr>
          <a:xfrm>
            <a:off x="12904470" y="2843689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596" name="-428">
            <a:extLst>
              <a:ext uri="{FF2B5EF4-FFF2-40B4-BE49-F238E27FC236}">
                <a16:creationId xmlns:a16="http://schemas.microsoft.com/office/drawing/2014/main" id="{7968C80A-CEF2-20DD-6022-D848689FE946}"/>
              </a:ext>
            </a:extLst>
          </p:cNvPr>
          <p:cNvSpPr txBox="1"/>
          <p:nvPr/>
        </p:nvSpPr>
        <p:spPr>
          <a:xfrm>
            <a:off x="13302234" y="2843689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00" name="-400">
            <a:extLst>
              <a:ext uri="{FF2B5EF4-FFF2-40B4-BE49-F238E27FC236}">
                <a16:creationId xmlns:a16="http://schemas.microsoft.com/office/drawing/2014/main" id="{82222B73-2FEB-1A37-6838-B3EE345F9D44}"/>
              </a:ext>
            </a:extLst>
          </p:cNvPr>
          <p:cNvSpPr txBox="1"/>
          <p:nvPr/>
        </p:nvSpPr>
        <p:spPr>
          <a:xfrm>
            <a:off x="14129099" y="3580162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02" name="-474">
            <a:extLst>
              <a:ext uri="{FF2B5EF4-FFF2-40B4-BE49-F238E27FC236}">
                <a16:creationId xmlns:a16="http://schemas.microsoft.com/office/drawing/2014/main" id="{F5995F14-D6A6-277F-FE50-3781783779EF}"/>
              </a:ext>
            </a:extLst>
          </p:cNvPr>
          <p:cNvSpPr txBox="1"/>
          <p:nvPr/>
        </p:nvSpPr>
        <p:spPr>
          <a:xfrm>
            <a:off x="14526863" y="3580162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06" name="-442">
            <a:extLst>
              <a:ext uri="{FF2B5EF4-FFF2-40B4-BE49-F238E27FC236}">
                <a16:creationId xmlns:a16="http://schemas.microsoft.com/office/drawing/2014/main" id="{735D5874-CFF6-E515-24D4-19DA392E2EF8}"/>
              </a:ext>
            </a:extLst>
          </p:cNvPr>
          <p:cNvSpPr txBox="1"/>
          <p:nvPr/>
        </p:nvSpPr>
        <p:spPr>
          <a:xfrm>
            <a:off x="15353728" y="354692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08" name="-481">
            <a:extLst>
              <a:ext uri="{FF2B5EF4-FFF2-40B4-BE49-F238E27FC236}">
                <a16:creationId xmlns:a16="http://schemas.microsoft.com/office/drawing/2014/main" id="{71BD1D96-5714-22AF-A6B2-1A0D14CFFDFC}"/>
              </a:ext>
            </a:extLst>
          </p:cNvPr>
          <p:cNvSpPr txBox="1"/>
          <p:nvPr/>
        </p:nvSpPr>
        <p:spPr>
          <a:xfrm>
            <a:off x="15751492" y="354692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12" name="-445">
            <a:extLst>
              <a:ext uri="{FF2B5EF4-FFF2-40B4-BE49-F238E27FC236}">
                <a16:creationId xmlns:a16="http://schemas.microsoft.com/office/drawing/2014/main" id="{92D4D7FE-60D6-9366-1366-B76E7FA1DC1A}"/>
              </a:ext>
            </a:extLst>
          </p:cNvPr>
          <p:cNvSpPr txBox="1"/>
          <p:nvPr/>
        </p:nvSpPr>
        <p:spPr>
          <a:xfrm>
            <a:off x="16578358" y="3109722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14" name="-434">
            <a:extLst>
              <a:ext uri="{FF2B5EF4-FFF2-40B4-BE49-F238E27FC236}">
                <a16:creationId xmlns:a16="http://schemas.microsoft.com/office/drawing/2014/main" id="{C6467A59-CAB0-11A5-72E9-916FBF98F33A}"/>
              </a:ext>
            </a:extLst>
          </p:cNvPr>
          <p:cNvSpPr txBox="1"/>
          <p:nvPr/>
        </p:nvSpPr>
        <p:spPr>
          <a:xfrm>
            <a:off x="16976122" y="3109722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1616" name="Click here to edit title-439">
            <a:extLst>
              <a:ext uri="{FF2B5EF4-FFF2-40B4-BE49-F238E27FC236}">
                <a16:creationId xmlns:a16="http://schemas.microsoft.com/office/drawing/2014/main" id="{A33E6558-E64D-55DE-C136-7E11E3FF5B97}"/>
              </a:ext>
            </a:extLst>
          </p:cNvPr>
          <p:cNvSpPr txBox="1"/>
          <p:nvPr/>
        </p:nvSpPr>
        <p:spPr>
          <a:xfrm>
            <a:off x="762000" y="723900"/>
            <a:ext cx="15197138" cy="6667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New Construction Average Sales Price</a:t>
            </a:r>
          </a:p>
        </p:txBody>
      </p:sp>
      <p:sp>
        <p:nvSpPr>
          <p:cNvPr id="1618" name="Click here to edit subtitle-483">
            <a:extLst>
              <a:ext uri="{FF2B5EF4-FFF2-40B4-BE49-F238E27FC236}">
                <a16:creationId xmlns:a16="http://schemas.microsoft.com/office/drawing/2014/main" id="{CB4A2B7E-784C-8E4A-F56E-44B9BFEBE4D7}"/>
              </a:ext>
            </a:extLst>
          </p:cNvPr>
          <p:cNvSpPr txBox="1"/>
          <p:nvPr/>
        </p:nvSpPr>
        <p:spPr>
          <a:xfrm>
            <a:off x="762000" y="1409700"/>
            <a:ext cx="15197138" cy="4095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08"/>
              </a:lnSpc>
            </a:pPr>
            <a:r>
              <a:rPr lang="en-US" sz="21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Spokane County</a:t>
            </a:r>
          </a:p>
        </p:txBody>
      </p:sp>
      <p:pic>
        <p:nvPicPr>
          <p:cNvPr id="1620" name="Rect">
            <a:extLst>
              <a:ext uri="{FF2B5EF4-FFF2-40B4-BE49-F238E27FC236}">
                <a16:creationId xmlns:a16="http://schemas.microsoft.com/office/drawing/2014/main" id="{ABCBA117-B8FE-E3B0-7C36-DF32CDA29D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1623" name="Rect">
            <a:extLst>
              <a:ext uri="{FF2B5EF4-FFF2-40B4-BE49-F238E27FC236}">
                <a16:creationId xmlns:a16="http://schemas.microsoft.com/office/drawing/2014/main" id="{95AD82C0-4775-17AF-BF59-7B7CF46BE5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1624" name="-494">
            <a:extLst>
              <a:ext uri="{FF2B5EF4-FFF2-40B4-BE49-F238E27FC236}">
                <a16:creationId xmlns:a16="http://schemas.microsoft.com/office/drawing/2014/main" id="{2A1EF3C9-56D8-5401-B0F3-A1F1E8DFD48A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26.</a:t>
            </a:r>
          </a:p>
        </p:txBody>
      </p:sp>
      <p:pic>
        <p:nvPicPr>
          <p:cNvPr id="2" name="FOOTER_LOGO_IMG">
            <a:extLst>
              <a:ext uri="{FF2B5EF4-FFF2-40B4-BE49-F238E27FC236}">
                <a16:creationId xmlns:a16="http://schemas.microsoft.com/office/drawing/2014/main" id="{DCE2C5A7-CFE6-CEB6-1D80-4B1E0A9936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sp>
        <p:nvSpPr>
          <p:cNvPr id="4" name="Enter your source text-450">
            <a:extLst>
              <a:ext uri="{FF2B5EF4-FFF2-40B4-BE49-F238E27FC236}">
                <a16:creationId xmlns:a16="http://schemas.microsoft.com/office/drawing/2014/main" id="{826151F6-7932-E199-5029-072C749EE38C}"/>
              </a:ext>
            </a:extLst>
          </p:cNvPr>
          <p:cNvSpPr txBox="1"/>
          <p:nvPr/>
        </p:nvSpPr>
        <p:spPr>
          <a:xfrm>
            <a:off x="5199442" y="9800653"/>
            <a:ext cx="6786562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spc="-15" dirty="0">
                <a:solidFill>
                  <a:srgbClr val="F1F1F1">
                    <a:alpha val="50000"/>
                  </a:srgbClr>
                </a:solidFill>
                <a:latin typeface="Open Sans" panose="00000700000000000000" pitchFamily="2" charset="0"/>
              </a:rPr>
              <a:t>Source: Spokane REALTORS® Multiple Listing Services (Market Activity Report)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EAEB38C-9D9F-2B18-C31B-6EADB91251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5886912"/>
              </p:ext>
            </p:extLst>
          </p:nvPr>
        </p:nvGraphicFramePr>
        <p:xfrm>
          <a:off x="20056" y="2667234"/>
          <a:ext cx="17655581" cy="6698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540279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3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1430000" y="0"/>
            <a:ext cx="6858000" cy="7677447"/>
          </a:xfrm>
          <a:prstGeom prst="rect">
            <a:avLst/>
          </a:prstGeom>
        </p:spPr>
      </p:pic>
      <p:pic>
        <p:nvPicPr>
          <p:cNvPr id="1838" name="coverimag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0"/>
            <a:ext cx="18288000" cy="4114800"/>
          </a:xfrm>
          <a:prstGeom prst="rect">
            <a:avLst/>
          </a:prstGeom>
        </p:spPr>
      </p:pic>
      <p:sp>
        <p:nvSpPr>
          <p:cNvPr id="1840" name="Awesome Presentation Title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95350" y="4812432"/>
            <a:ext cx="13444538" cy="857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spc="-54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Spokane Housing Coalition</a:t>
            </a:r>
          </a:p>
        </p:txBody>
      </p:sp>
      <p:sp>
        <p:nvSpPr>
          <p:cNvPr id="1842" name="A small sentence which explains all about this presentation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95350" y="6090952"/>
            <a:ext cx="10534650" cy="2769989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/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The Spokane Housing Coalition combines the strength of local housing providers to generate research and advocacy for the purpose of creating more housing opportunities immediately.</a:t>
            </a:r>
          </a:p>
        </p:txBody>
      </p:sp>
      <p:pic>
        <p:nvPicPr>
          <p:cNvPr id="4" name="Rect">
            <a:extLst>
              <a:ext uri="{FF2B5EF4-FFF2-40B4-BE49-F238E27FC236}">
                <a16:creationId xmlns:a16="http://schemas.microsoft.com/office/drawing/2014/main" id="{991B984A-9296-AC3A-6C01-3945B7CAC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5" name="-435">
            <a:extLst>
              <a:ext uri="{FF2B5EF4-FFF2-40B4-BE49-F238E27FC236}">
                <a16:creationId xmlns:a16="http://schemas.microsoft.com/office/drawing/2014/main" id="{65248D09-F6A7-6B3C-E6B3-C506A9979C8C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27</a:t>
            </a: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.</a:t>
            </a:r>
          </a:p>
        </p:txBody>
      </p:sp>
      <p:pic>
        <p:nvPicPr>
          <p:cNvPr id="6" name="FOOTER_LOGO_IMG">
            <a:extLst>
              <a:ext uri="{FF2B5EF4-FFF2-40B4-BE49-F238E27FC236}">
                <a16:creationId xmlns:a16="http://schemas.microsoft.com/office/drawing/2014/main" id="{EBE56D85-BA54-5E93-7373-14B4D2645C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26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4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5335935" cy="2847826"/>
          </a:xfrm>
          <a:prstGeom prst="rect">
            <a:avLst/>
          </a:prstGeom>
        </p:spPr>
      </p:pic>
      <p:sp>
        <p:nvSpPr>
          <p:cNvPr id="1848" name="-50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139398" y="501090"/>
            <a:ext cx="9348788" cy="1242192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571500" indent="-571500" algn="l">
              <a:buFont typeface="Wingdings" pitchFamily="2" charset="2"/>
              <a:buChar char="v"/>
            </a:pPr>
            <a:r>
              <a:rPr lang="en-US" sz="3600" b="1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Who is looking to buy a home in Spokane County? (next 4 years)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60% Current Homeowners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35% Renters</a:t>
            </a:r>
          </a:p>
          <a:p>
            <a:pPr lvl="1"/>
            <a:endParaRPr lang="en-US" sz="3600" spc="-24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  <a:p>
            <a:pPr marL="571500" indent="-571500" algn="l">
              <a:buFont typeface="Wingdings" pitchFamily="2" charset="2"/>
              <a:buChar char="v"/>
            </a:pPr>
            <a:r>
              <a:rPr lang="en-US" sz="3600" b="1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By 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32% Men Under 50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22% Women under 50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32% Men 50+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22% Women 50+</a:t>
            </a:r>
          </a:p>
          <a:p>
            <a:pPr lvl="1"/>
            <a:endParaRPr lang="en-US" sz="3600" spc="-24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  <a:p>
            <a:pPr marL="571500" indent="-571500">
              <a:buFont typeface="Wingdings" pitchFamily="2" charset="2"/>
              <a:buChar char="v"/>
            </a:pPr>
            <a:r>
              <a:rPr lang="en-US" sz="3600" b="1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Looking to buy based on earnings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14% Households earning under $50k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26% Households earning $50-100k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31% Household earnings $100-150k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19% Household earnings over $150k</a:t>
            </a:r>
          </a:p>
          <a:p>
            <a:pPr marL="342900" indent="-342900">
              <a:lnSpc>
                <a:spcPts val="3456"/>
              </a:lnSpc>
              <a:buFont typeface="System Font Regular"/>
              <a:buChar char="✸"/>
            </a:pPr>
            <a:endParaRPr lang="en-US" sz="2400" spc="-24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  <a:p>
            <a:pPr marL="342900" indent="-342900">
              <a:lnSpc>
                <a:spcPts val="3456"/>
              </a:lnSpc>
              <a:buFont typeface="System Font Regular"/>
              <a:buChar char="✸"/>
            </a:pPr>
            <a:endParaRPr lang="en-US" sz="2400" spc="-24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  <a:p>
            <a:pPr marL="342900" indent="-342900">
              <a:lnSpc>
                <a:spcPts val="3456"/>
              </a:lnSpc>
              <a:buFont typeface="System Font Regular"/>
              <a:buChar char="✸"/>
            </a:pPr>
            <a:endParaRPr lang="en-US" sz="2400" spc="-24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  <a:p>
            <a:pPr marL="342900" indent="-342900">
              <a:lnSpc>
                <a:spcPts val="3456"/>
              </a:lnSpc>
              <a:buFont typeface="System Font Regular"/>
              <a:buChar char="✸"/>
            </a:pPr>
            <a:endParaRPr lang="en-US" sz="2400" spc="-24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  <a:p>
            <a:pPr marL="342900" indent="-342900">
              <a:lnSpc>
                <a:spcPts val="3456"/>
              </a:lnSpc>
              <a:buFont typeface="System Font Regular"/>
              <a:buChar char="✸"/>
            </a:pPr>
            <a:endParaRPr lang="en-US" sz="2400" spc="-24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  <a:p>
            <a:pPr marL="342900" indent="-342900">
              <a:lnSpc>
                <a:spcPts val="3456"/>
              </a:lnSpc>
              <a:buFont typeface="System Font Regular"/>
              <a:buChar char="✸"/>
            </a:pPr>
            <a:endParaRPr lang="en-US" sz="2400" spc="-24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  <a:p>
            <a:pPr marL="342900" indent="-342900">
              <a:lnSpc>
                <a:spcPts val="3456"/>
              </a:lnSpc>
              <a:buFont typeface="System Font Regular"/>
              <a:buChar char="✸"/>
            </a:pPr>
            <a:endParaRPr lang="en-US" sz="2400" spc="-24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  <a:p>
            <a:pPr marL="342900" indent="-342900" algn="l">
              <a:lnSpc>
                <a:spcPts val="3456"/>
              </a:lnSpc>
              <a:buFont typeface="System Font Regular"/>
              <a:buChar char="✸"/>
            </a:pPr>
            <a:endParaRPr lang="en-US" sz="2400" spc="-24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</p:txBody>
      </p:sp>
      <p:sp>
        <p:nvSpPr>
          <p:cNvPr id="1874" name="Click here to edit title-40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99814" y="3406223"/>
            <a:ext cx="6281738" cy="262424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Who Is Looking to Buy?</a:t>
            </a:r>
          </a:p>
        </p:txBody>
      </p:sp>
      <p:pic>
        <p:nvPicPr>
          <p:cNvPr id="2" name="FOOTER_LOGO_IMG">
            <a:extLst>
              <a:ext uri="{FF2B5EF4-FFF2-40B4-BE49-F238E27FC236}">
                <a16:creationId xmlns:a16="http://schemas.microsoft.com/office/drawing/2014/main" id="{3C851C1C-3086-659F-BDE4-FE6EFA068F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pic>
        <p:nvPicPr>
          <p:cNvPr id="3" name="Rect">
            <a:extLst>
              <a:ext uri="{FF2B5EF4-FFF2-40B4-BE49-F238E27FC236}">
                <a16:creationId xmlns:a16="http://schemas.microsoft.com/office/drawing/2014/main" id="{16CB8D1B-7860-E644-DADE-D8FCB01B18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4" name="-435">
            <a:extLst>
              <a:ext uri="{FF2B5EF4-FFF2-40B4-BE49-F238E27FC236}">
                <a16:creationId xmlns:a16="http://schemas.microsoft.com/office/drawing/2014/main" id="{FE8E40E3-5BB9-B470-972E-96535F2F8782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28</a:t>
            </a: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7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5335935" cy="2847826"/>
          </a:xfrm>
          <a:prstGeom prst="rect">
            <a:avLst/>
          </a:prstGeom>
        </p:spPr>
      </p:pic>
      <p:sp>
        <p:nvSpPr>
          <p:cNvPr id="1880" name="-409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999620" y="902368"/>
            <a:ext cx="8601577" cy="7895046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91% Finding an affordable home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85% Not having a downpayment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79% Full-time job income not enough to buy a home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79% High interest rates 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53% Low credit scores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45% Job Security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44% Consumer debt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23% Student loan debt</a:t>
            </a:r>
            <a:endParaRPr lang="en-US" sz="2400" spc="-24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  <a:p>
            <a:pPr marL="342900" indent="-342900">
              <a:lnSpc>
                <a:spcPts val="3456"/>
              </a:lnSpc>
              <a:buFont typeface="Wingdings" pitchFamily="2" charset="2"/>
              <a:buChar char="v"/>
            </a:pPr>
            <a:endParaRPr lang="en-US" sz="2400" spc="-24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</p:txBody>
      </p:sp>
      <p:sp>
        <p:nvSpPr>
          <p:cNvPr id="1910" name="Click here to edit title-47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29761" y="2875548"/>
            <a:ext cx="6535564" cy="4009239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Renters: </a:t>
            </a:r>
          </a:p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Why they think they can’t buy.</a:t>
            </a:r>
          </a:p>
        </p:txBody>
      </p:sp>
      <p:pic>
        <p:nvPicPr>
          <p:cNvPr id="2" name="FOOTER_LOGO_IMG">
            <a:extLst>
              <a:ext uri="{FF2B5EF4-FFF2-40B4-BE49-F238E27FC236}">
                <a16:creationId xmlns:a16="http://schemas.microsoft.com/office/drawing/2014/main" id="{23CF2E59-695E-91C8-7900-4DAF47D9AC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pic>
        <p:nvPicPr>
          <p:cNvPr id="3" name="Rect">
            <a:extLst>
              <a:ext uri="{FF2B5EF4-FFF2-40B4-BE49-F238E27FC236}">
                <a16:creationId xmlns:a16="http://schemas.microsoft.com/office/drawing/2014/main" id="{63C9FF6F-A55A-F52A-BA23-4B6771E632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4" name="-435">
            <a:extLst>
              <a:ext uri="{FF2B5EF4-FFF2-40B4-BE49-F238E27FC236}">
                <a16:creationId xmlns:a16="http://schemas.microsoft.com/office/drawing/2014/main" id="{402E4F29-DA2B-2025-24F9-E55752E65A73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29</a:t>
            </a: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62DBD-39EE-D178-CADC-97649C777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Rect">
            <a:extLst>
              <a:ext uri="{FF2B5EF4-FFF2-40B4-BE49-F238E27FC236}">
                <a16:creationId xmlns:a16="http://schemas.microsoft.com/office/drawing/2014/main" id="{1FC7FB49-DF10-DAE9-4681-5CCD11EFC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25" y="-1492"/>
            <a:ext cx="18288000" cy="10287000"/>
          </a:xfrm>
          <a:prstGeom prst="rect">
            <a:avLst/>
          </a:prstGeom>
        </p:spPr>
      </p:pic>
      <p:pic>
        <p:nvPicPr>
          <p:cNvPr id="350" name="Rect">
            <a:extLst>
              <a:ext uri="{FF2B5EF4-FFF2-40B4-BE49-F238E27FC236}">
                <a16:creationId xmlns:a16="http://schemas.microsoft.com/office/drawing/2014/main" id="{E01A326E-ABB1-4C7F-C4E9-5F2776766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2951466" y="0"/>
            <a:ext cx="5336530" cy="2633662"/>
          </a:xfrm>
          <a:prstGeom prst="rect">
            <a:avLst/>
          </a:prstGeom>
        </p:spPr>
      </p:pic>
      <p:sp>
        <p:nvSpPr>
          <p:cNvPr id="364" name="-462">
            <a:extLst>
              <a:ext uri="{FF2B5EF4-FFF2-40B4-BE49-F238E27FC236}">
                <a16:creationId xmlns:a16="http://schemas.microsoft.com/office/drawing/2014/main" id="{216424FB-46C9-D5F3-979E-710A0F4E745E}"/>
              </a:ext>
            </a:extLst>
          </p:cNvPr>
          <p:cNvSpPr txBox="1"/>
          <p:nvPr/>
        </p:nvSpPr>
        <p:spPr>
          <a:xfrm>
            <a:off x="1784414" y="4672489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366" name="-455">
            <a:extLst>
              <a:ext uri="{FF2B5EF4-FFF2-40B4-BE49-F238E27FC236}">
                <a16:creationId xmlns:a16="http://schemas.microsoft.com/office/drawing/2014/main" id="{4D38C700-8C7A-71EE-777E-E4AD0D12CA36}"/>
              </a:ext>
            </a:extLst>
          </p:cNvPr>
          <p:cNvSpPr txBox="1"/>
          <p:nvPr/>
        </p:nvSpPr>
        <p:spPr>
          <a:xfrm>
            <a:off x="2378869" y="4672489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370" name="-421">
            <a:extLst>
              <a:ext uri="{FF2B5EF4-FFF2-40B4-BE49-F238E27FC236}">
                <a16:creationId xmlns:a16="http://schemas.microsoft.com/office/drawing/2014/main" id="{324065C8-F3F6-E8DC-EE1E-34BEE3A17E5E}"/>
              </a:ext>
            </a:extLst>
          </p:cNvPr>
          <p:cNvSpPr txBox="1"/>
          <p:nvPr/>
        </p:nvSpPr>
        <p:spPr>
          <a:xfrm>
            <a:off x="3009043" y="4061174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372" name="-468">
            <a:extLst>
              <a:ext uri="{FF2B5EF4-FFF2-40B4-BE49-F238E27FC236}">
                <a16:creationId xmlns:a16="http://schemas.microsoft.com/office/drawing/2014/main" id="{E5F66CD1-749D-30EE-EEBF-A5D8FC4EDA9A}"/>
              </a:ext>
            </a:extLst>
          </p:cNvPr>
          <p:cNvSpPr txBox="1"/>
          <p:nvPr/>
        </p:nvSpPr>
        <p:spPr>
          <a:xfrm>
            <a:off x="3603498" y="4061174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376" name="-416">
            <a:extLst>
              <a:ext uri="{FF2B5EF4-FFF2-40B4-BE49-F238E27FC236}">
                <a16:creationId xmlns:a16="http://schemas.microsoft.com/office/drawing/2014/main" id="{8433959C-4C8E-FCFD-7EBB-C28927994589}"/>
              </a:ext>
            </a:extLst>
          </p:cNvPr>
          <p:cNvSpPr txBox="1"/>
          <p:nvPr/>
        </p:nvSpPr>
        <p:spPr>
          <a:xfrm>
            <a:off x="4233672" y="3857816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378" name="-497">
            <a:extLst>
              <a:ext uri="{FF2B5EF4-FFF2-40B4-BE49-F238E27FC236}">
                <a16:creationId xmlns:a16="http://schemas.microsoft.com/office/drawing/2014/main" id="{D75311DC-C5D8-2D5B-8012-96BF2A37052C}"/>
              </a:ext>
            </a:extLst>
          </p:cNvPr>
          <p:cNvSpPr txBox="1"/>
          <p:nvPr/>
        </p:nvSpPr>
        <p:spPr>
          <a:xfrm>
            <a:off x="4828127" y="3857816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382" name="-471">
            <a:extLst>
              <a:ext uri="{FF2B5EF4-FFF2-40B4-BE49-F238E27FC236}">
                <a16:creationId xmlns:a16="http://schemas.microsoft.com/office/drawing/2014/main" id="{732ABE15-138D-C407-085A-42DE7A62E0DA}"/>
              </a:ext>
            </a:extLst>
          </p:cNvPr>
          <p:cNvSpPr txBox="1"/>
          <p:nvPr/>
        </p:nvSpPr>
        <p:spPr>
          <a:xfrm>
            <a:off x="5458301" y="3201734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384" name="-414">
            <a:extLst>
              <a:ext uri="{FF2B5EF4-FFF2-40B4-BE49-F238E27FC236}">
                <a16:creationId xmlns:a16="http://schemas.microsoft.com/office/drawing/2014/main" id="{E60746F9-D1B4-D6A0-6AB8-3D1D9F4EC419}"/>
              </a:ext>
            </a:extLst>
          </p:cNvPr>
          <p:cNvSpPr txBox="1"/>
          <p:nvPr/>
        </p:nvSpPr>
        <p:spPr>
          <a:xfrm>
            <a:off x="6052756" y="3201734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388" name="-492">
            <a:extLst>
              <a:ext uri="{FF2B5EF4-FFF2-40B4-BE49-F238E27FC236}">
                <a16:creationId xmlns:a16="http://schemas.microsoft.com/office/drawing/2014/main" id="{82F83CCB-1DA6-5D64-58BF-B9B018548614}"/>
              </a:ext>
            </a:extLst>
          </p:cNvPr>
          <p:cNvSpPr txBox="1"/>
          <p:nvPr/>
        </p:nvSpPr>
        <p:spPr>
          <a:xfrm>
            <a:off x="6682930" y="2748344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390" name="-459">
            <a:extLst>
              <a:ext uri="{FF2B5EF4-FFF2-40B4-BE49-F238E27FC236}">
                <a16:creationId xmlns:a16="http://schemas.microsoft.com/office/drawing/2014/main" id="{E8532F14-B694-9F13-B767-68ABF17F672F}"/>
              </a:ext>
            </a:extLst>
          </p:cNvPr>
          <p:cNvSpPr txBox="1"/>
          <p:nvPr/>
        </p:nvSpPr>
        <p:spPr>
          <a:xfrm>
            <a:off x="7277386" y="2748344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398" name="-434">
            <a:extLst>
              <a:ext uri="{FF2B5EF4-FFF2-40B4-BE49-F238E27FC236}">
                <a16:creationId xmlns:a16="http://schemas.microsoft.com/office/drawing/2014/main" id="{E853F511-A979-A51E-6929-AA7DC1DCCE98}"/>
              </a:ext>
            </a:extLst>
          </p:cNvPr>
          <p:cNvSpPr txBox="1"/>
          <p:nvPr/>
        </p:nvSpPr>
        <p:spPr>
          <a:xfrm>
            <a:off x="9132284" y="230686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400" name="-404">
            <a:extLst>
              <a:ext uri="{FF2B5EF4-FFF2-40B4-BE49-F238E27FC236}">
                <a16:creationId xmlns:a16="http://schemas.microsoft.com/office/drawing/2014/main" id="{939C3FE7-305D-1070-6769-C160B6C77FE8}"/>
              </a:ext>
            </a:extLst>
          </p:cNvPr>
          <p:cNvSpPr txBox="1"/>
          <p:nvPr/>
        </p:nvSpPr>
        <p:spPr>
          <a:xfrm>
            <a:off x="9726644" y="2306860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404" name="-421">
            <a:extLst>
              <a:ext uri="{FF2B5EF4-FFF2-40B4-BE49-F238E27FC236}">
                <a16:creationId xmlns:a16="http://schemas.microsoft.com/office/drawing/2014/main" id="{6A8AD99F-273B-CE4B-5469-05E63EBB3B5F}"/>
              </a:ext>
            </a:extLst>
          </p:cNvPr>
          <p:cNvSpPr txBox="1"/>
          <p:nvPr/>
        </p:nvSpPr>
        <p:spPr>
          <a:xfrm>
            <a:off x="10356914" y="2568607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406" name="-402">
            <a:extLst>
              <a:ext uri="{FF2B5EF4-FFF2-40B4-BE49-F238E27FC236}">
                <a16:creationId xmlns:a16="http://schemas.microsoft.com/office/drawing/2014/main" id="{B63FDAB0-4C67-32EA-B33A-ED41BDD661BD}"/>
              </a:ext>
            </a:extLst>
          </p:cNvPr>
          <p:cNvSpPr txBox="1"/>
          <p:nvPr/>
        </p:nvSpPr>
        <p:spPr>
          <a:xfrm>
            <a:off x="10951274" y="2568607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410" name="-451">
            <a:extLst>
              <a:ext uri="{FF2B5EF4-FFF2-40B4-BE49-F238E27FC236}">
                <a16:creationId xmlns:a16="http://schemas.microsoft.com/office/drawing/2014/main" id="{430A8F83-3F8B-9487-1493-83CBF1983B82}"/>
              </a:ext>
            </a:extLst>
          </p:cNvPr>
          <p:cNvSpPr txBox="1"/>
          <p:nvPr/>
        </p:nvSpPr>
        <p:spPr>
          <a:xfrm>
            <a:off x="11581543" y="2401348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412" name="-447">
            <a:extLst>
              <a:ext uri="{FF2B5EF4-FFF2-40B4-BE49-F238E27FC236}">
                <a16:creationId xmlns:a16="http://schemas.microsoft.com/office/drawing/2014/main" id="{76C20BB9-2CE7-7A95-D9B8-31EA64C55560}"/>
              </a:ext>
            </a:extLst>
          </p:cNvPr>
          <p:cNvSpPr txBox="1"/>
          <p:nvPr/>
        </p:nvSpPr>
        <p:spPr>
          <a:xfrm>
            <a:off x="12175903" y="2401348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416" name="-423">
            <a:extLst>
              <a:ext uri="{FF2B5EF4-FFF2-40B4-BE49-F238E27FC236}">
                <a16:creationId xmlns:a16="http://schemas.microsoft.com/office/drawing/2014/main" id="{15EB156B-7152-936B-FBA8-C2CD5AD49E1B}"/>
              </a:ext>
            </a:extLst>
          </p:cNvPr>
          <p:cNvSpPr txBox="1"/>
          <p:nvPr/>
        </p:nvSpPr>
        <p:spPr>
          <a:xfrm>
            <a:off x="12806172" y="2372106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418" name="-445">
            <a:extLst>
              <a:ext uri="{FF2B5EF4-FFF2-40B4-BE49-F238E27FC236}">
                <a16:creationId xmlns:a16="http://schemas.microsoft.com/office/drawing/2014/main" id="{93D4E02C-F69B-58E0-299C-8A667365C59F}"/>
              </a:ext>
            </a:extLst>
          </p:cNvPr>
          <p:cNvSpPr txBox="1"/>
          <p:nvPr/>
        </p:nvSpPr>
        <p:spPr>
          <a:xfrm>
            <a:off x="13400532" y="2372106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422" name="-455">
            <a:extLst>
              <a:ext uri="{FF2B5EF4-FFF2-40B4-BE49-F238E27FC236}">
                <a16:creationId xmlns:a16="http://schemas.microsoft.com/office/drawing/2014/main" id="{97F8E1D8-2C97-3473-176C-4F438B5E21D2}"/>
              </a:ext>
            </a:extLst>
          </p:cNvPr>
          <p:cNvSpPr txBox="1"/>
          <p:nvPr/>
        </p:nvSpPr>
        <p:spPr>
          <a:xfrm>
            <a:off x="14030801" y="3328606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424" name="-400">
            <a:extLst>
              <a:ext uri="{FF2B5EF4-FFF2-40B4-BE49-F238E27FC236}">
                <a16:creationId xmlns:a16="http://schemas.microsoft.com/office/drawing/2014/main" id="{E4BAD725-892A-2893-E96A-92B11050C87D}"/>
              </a:ext>
            </a:extLst>
          </p:cNvPr>
          <p:cNvSpPr txBox="1"/>
          <p:nvPr/>
        </p:nvSpPr>
        <p:spPr>
          <a:xfrm>
            <a:off x="14625161" y="3328606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428" name="-471">
            <a:extLst>
              <a:ext uri="{FF2B5EF4-FFF2-40B4-BE49-F238E27FC236}">
                <a16:creationId xmlns:a16="http://schemas.microsoft.com/office/drawing/2014/main" id="{4E517FF9-38DE-6464-C666-2CE1ED108CE0}"/>
              </a:ext>
            </a:extLst>
          </p:cNvPr>
          <p:cNvSpPr txBox="1"/>
          <p:nvPr/>
        </p:nvSpPr>
        <p:spPr>
          <a:xfrm>
            <a:off x="15255430" y="4036314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430" name="-477">
            <a:extLst>
              <a:ext uri="{FF2B5EF4-FFF2-40B4-BE49-F238E27FC236}">
                <a16:creationId xmlns:a16="http://schemas.microsoft.com/office/drawing/2014/main" id="{00BE90BC-B693-7A12-894D-31DFC177FCF7}"/>
              </a:ext>
            </a:extLst>
          </p:cNvPr>
          <p:cNvSpPr txBox="1"/>
          <p:nvPr/>
        </p:nvSpPr>
        <p:spPr>
          <a:xfrm>
            <a:off x="15849790" y="4036314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434" name="-481">
            <a:extLst>
              <a:ext uri="{FF2B5EF4-FFF2-40B4-BE49-F238E27FC236}">
                <a16:creationId xmlns:a16="http://schemas.microsoft.com/office/drawing/2014/main" id="{954A3B0B-9CE0-470B-5AE3-63443AE862C3}"/>
              </a:ext>
            </a:extLst>
          </p:cNvPr>
          <p:cNvSpPr txBox="1"/>
          <p:nvPr/>
        </p:nvSpPr>
        <p:spPr>
          <a:xfrm>
            <a:off x="16480060" y="4221004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436" name="-496">
            <a:extLst>
              <a:ext uri="{FF2B5EF4-FFF2-40B4-BE49-F238E27FC236}">
                <a16:creationId xmlns:a16="http://schemas.microsoft.com/office/drawing/2014/main" id="{566BF0CF-59E8-8230-D6F8-396DCA78EB54}"/>
              </a:ext>
            </a:extLst>
          </p:cNvPr>
          <p:cNvSpPr txBox="1"/>
          <p:nvPr/>
        </p:nvSpPr>
        <p:spPr>
          <a:xfrm>
            <a:off x="17074420" y="4221004"/>
            <a:ext cx="33338" cy="2381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438" name="Click here to edit title-482">
            <a:extLst>
              <a:ext uri="{FF2B5EF4-FFF2-40B4-BE49-F238E27FC236}">
                <a16:creationId xmlns:a16="http://schemas.microsoft.com/office/drawing/2014/main" id="{1015D57A-5F23-54F9-F7C9-19AB5E5D7633}"/>
              </a:ext>
            </a:extLst>
          </p:cNvPr>
          <p:cNvSpPr txBox="1"/>
          <p:nvPr/>
        </p:nvSpPr>
        <p:spPr>
          <a:xfrm>
            <a:off x="762000" y="17558"/>
            <a:ext cx="15197138" cy="1239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Residential Closed Sales </a:t>
            </a:r>
          </a:p>
        </p:txBody>
      </p:sp>
      <p:pic>
        <p:nvPicPr>
          <p:cNvPr id="442" name="Rect">
            <a:extLst>
              <a:ext uri="{FF2B5EF4-FFF2-40B4-BE49-F238E27FC236}">
                <a16:creationId xmlns:a16="http://schemas.microsoft.com/office/drawing/2014/main" id="{909FD9FC-36D1-16E8-3E14-E587BCF952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38125" y="9542558"/>
            <a:ext cx="18288000" cy="762000"/>
          </a:xfrm>
          <a:prstGeom prst="rect">
            <a:avLst/>
          </a:prstGeom>
        </p:spPr>
      </p:pic>
      <p:pic>
        <p:nvPicPr>
          <p:cNvPr id="445" name="Rect">
            <a:extLst>
              <a:ext uri="{FF2B5EF4-FFF2-40B4-BE49-F238E27FC236}">
                <a16:creationId xmlns:a16="http://schemas.microsoft.com/office/drawing/2014/main" id="{3C34A615-0002-E99A-D31B-FF234F3F65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446" name="-439">
            <a:extLst>
              <a:ext uri="{FF2B5EF4-FFF2-40B4-BE49-F238E27FC236}">
                <a16:creationId xmlns:a16="http://schemas.microsoft.com/office/drawing/2014/main" id="{8D698F36-FBA5-B8F7-D36B-D73E87E5655C}"/>
              </a:ext>
            </a:extLst>
          </p:cNvPr>
          <p:cNvSpPr txBox="1"/>
          <p:nvPr/>
        </p:nvSpPr>
        <p:spPr>
          <a:xfrm>
            <a:off x="17773174" y="9723120"/>
            <a:ext cx="223838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3.</a:t>
            </a:r>
          </a:p>
        </p:txBody>
      </p:sp>
      <p:sp>
        <p:nvSpPr>
          <p:cNvPr id="2" name="Click here to edit subtitle-412">
            <a:extLst>
              <a:ext uri="{FF2B5EF4-FFF2-40B4-BE49-F238E27FC236}">
                <a16:creationId xmlns:a16="http://schemas.microsoft.com/office/drawing/2014/main" id="{A7807EE4-C723-E575-43D8-543FFC425A2B}"/>
              </a:ext>
            </a:extLst>
          </p:cNvPr>
          <p:cNvSpPr txBox="1"/>
          <p:nvPr/>
        </p:nvSpPr>
        <p:spPr>
          <a:xfrm>
            <a:off x="889248" y="1072618"/>
            <a:ext cx="15197138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Spokane County</a:t>
            </a:r>
          </a:p>
        </p:txBody>
      </p:sp>
      <p:sp>
        <p:nvSpPr>
          <p:cNvPr id="437" name="Enter your source text-450">
            <a:extLst>
              <a:ext uri="{FF2B5EF4-FFF2-40B4-BE49-F238E27FC236}">
                <a16:creationId xmlns:a16="http://schemas.microsoft.com/office/drawing/2014/main" id="{827A5C91-7B72-A3FB-992F-7100A56AC03C}"/>
              </a:ext>
            </a:extLst>
          </p:cNvPr>
          <p:cNvSpPr txBox="1"/>
          <p:nvPr/>
        </p:nvSpPr>
        <p:spPr>
          <a:xfrm>
            <a:off x="5199442" y="9800653"/>
            <a:ext cx="6786562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spc="-15" dirty="0">
                <a:solidFill>
                  <a:srgbClr val="F1F1F1">
                    <a:alpha val="50000"/>
                  </a:srgbClr>
                </a:solidFill>
                <a:latin typeface="Open Sans" panose="00000700000000000000" pitchFamily="2" charset="0"/>
              </a:rPr>
              <a:t>Source: Spokane REALTORS® Multiple Listing Services (Market Activity Report)</a:t>
            </a:r>
          </a:p>
        </p:txBody>
      </p:sp>
      <p:pic>
        <p:nvPicPr>
          <p:cNvPr id="3" name="FOOTER_LOGO_IMG">
            <a:extLst>
              <a:ext uri="{FF2B5EF4-FFF2-40B4-BE49-F238E27FC236}">
                <a16:creationId xmlns:a16="http://schemas.microsoft.com/office/drawing/2014/main" id="{37E8B211-374C-3F74-672A-34B2F882E6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9A1BC62-D4FA-F656-C1B3-D4464884B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5252438"/>
              </p:ext>
            </p:extLst>
          </p:nvPr>
        </p:nvGraphicFramePr>
        <p:xfrm>
          <a:off x="796330" y="2714886"/>
          <a:ext cx="16976844" cy="6548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554561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CBD33-73BE-5F3A-7546-98CF3B2F3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8" name="Rect">
            <a:extLst>
              <a:ext uri="{FF2B5EF4-FFF2-40B4-BE49-F238E27FC236}">
                <a16:creationId xmlns:a16="http://schemas.microsoft.com/office/drawing/2014/main" id="{90405EDA-5CBD-3DF2-36F1-3DF30421E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79" name="Rect">
            <a:extLst>
              <a:ext uri="{FF2B5EF4-FFF2-40B4-BE49-F238E27FC236}">
                <a16:creationId xmlns:a16="http://schemas.microsoft.com/office/drawing/2014/main" id="{AE404285-56D7-6617-E4CD-0AA6ED2DE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5335935" cy="2847826"/>
          </a:xfrm>
          <a:prstGeom prst="rect">
            <a:avLst/>
          </a:prstGeom>
        </p:spPr>
      </p:pic>
      <p:sp>
        <p:nvSpPr>
          <p:cNvPr id="1900" name="-449">
            <a:extLst>
              <a:ext uri="{FF2B5EF4-FFF2-40B4-BE49-F238E27FC236}">
                <a16:creationId xmlns:a16="http://schemas.microsoft.com/office/drawing/2014/main" id="{EDF4242F-E63E-F48C-2893-CDE3E6156C0A}"/>
              </a:ext>
            </a:extLst>
          </p:cNvPr>
          <p:cNvSpPr txBox="1"/>
          <p:nvPr/>
        </p:nvSpPr>
        <p:spPr>
          <a:xfrm>
            <a:off x="8733012" y="2996039"/>
            <a:ext cx="8884479" cy="591758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94% Shopped online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75% Improved their Credit Score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50% Saved for a downpayment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53% Talked with a REALTOR®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29% Talked with a loan officer</a:t>
            </a:r>
          </a:p>
          <a:p>
            <a:pPr>
              <a:lnSpc>
                <a:spcPts val="3456"/>
              </a:lnSpc>
            </a:pPr>
            <a:endParaRPr lang="en-US" sz="2400" spc="-24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  <a:p>
            <a:pPr marL="342900" indent="-342900">
              <a:lnSpc>
                <a:spcPts val="3456"/>
              </a:lnSpc>
              <a:buFont typeface="Wingdings" pitchFamily="2" charset="2"/>
              <a:buChar char="v"/>
            </a:pPr>
            <a:endParaRPr lang="en-US" sz="2400" spc="-24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  <a:p>
            <a:pPr marL="342900" indent="-342900">
              <a:lnSpc>
                <a:spcPts val="3456"/>
              </a:lnSpc>
              <a:buFont typeface="Wingdings" pitchFamily="2" charset="2"/>
              <a:buChar char="v"/>
            </a:pPr>
            <a:endParaRPr lang="en-US" sz="2400" spc="-24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  <a:p>
            <a:pPr marL="342900" indent="-342900" algn="l">
              <a:lnSpc>
                <a:spcPts val="3456"/>
              </a:lnSpc>
              <a:buFont typeface="Wingdings" pitchFamily="2" charset="2"/>
              <a:buChar char="v"/>
            </a:pPr>
            <a:endParaRPr lang="en-US" sz="2400" spc="-24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</p:txBody>
      </p:sp>
      <p:sp>
        <p:nvSpPr>
          <p:cNvPr id="1910" name="Click here to edit title-474">
            <a:extLst>
              <a:ext uri="{FF2B5EF4-FFF2-40B4-BE49-F238E27FC236}">
                <a16:creationId xmlns:a16="http://schemas.microsoft.com/office/drawing/2014/main" id="{F46C086A-3B7B-FC25-F3EF-46C7136D8BD8}"/>
              </a:ext>
            </a:extLst>
          </p:cNvPr>
          <p:cNvSpPr txBox="1"/>
          <p:nvPr/>
        </p:nvSpPr>
        <p:spPr>
          <a:xfrm>
            <a:off x="1098724" y="2891590"/>
            <a:ext cx="6535564" cy="4009239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Renters: </a:t>
            </a:r>
          </a:p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How they are looking.</a:t>
            </a:r>
          </a:p>
        </p:txBody>
      </p:sp>
      <p:pic>
        <p:nvPicPr>
          <p:cNvPr id="2" name="FOOTER_LOGO_IMG">
            <a:extLst>
              <a:ext uri="{FF2B5EF4-FFF2-40B4-BE49-F238E27FC236}">
                <a16:creationId xmlns:a16="http://schemas.microsoft.com/office/drawing/2014/main" id="{1CCEEF36-4C73-E958-425A-CAA6E6739C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pic>
        <p:nvPicPr>
          <p:cNvPr id="3" name="Rect">
            <a:extLst>
              <a:ext uri="{FF2B5EF4-FFF2-40B4-BE49-F238E27FC236}">
                <a16:creationId xmlns:a16="http://schemas.microsoft.com/office/drawing/2014/main" id="{3A362A8D-18B0-8F91-AC24-256EF2863E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4" name="-435">
            <a:extLst>
              <a:ext uri="{FF2B5EF4-FFF2-40B4-BE49-F238E27FC236}">
                <a16:creationId xmlns:a16="http://schemas.microsoft.com/office/drawing/2014/main" id="{CEF22E4B-EE39-234D-44A3-B095E91733D9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30.</a:t>
            </a:r>
          </a:p>
        </p:txBody>
      </p:sp>
    </p:spTree>
    <p:extLst>
      <p:ext uri="{BB962C8B-B14F-4D97-AF65-F5344CB8AC3E}">
        <p14:creationId xmlns:p14="http://schemas.microsoft.com/office/powerpoint/2010/main" val="1621705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91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5335935" cy="2847826"/>
          </a:xfrm>
          <a:prstGeom prst="rect">
            <a:avLst/>
          </a:prstGeom>
        </p:spPr>
      </p:pic>
      <p:sp>
        <p:nvSpPr>
          <p:cNvPr id="1916" name="-437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277672" y="442353"/>
            <a:ext cx="9753653" cy="9608849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500" b="1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Desired Housing Types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65% want a single-family home with a yard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15% want a condo or townhome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5% want an ADU (Accessory Dwelling Unit)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41% would consider a townhome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33% would consider a condo</a:t>
            </a:r>
          </a:p>
          <a:p>
            <a:pPr>
              <a:lnSpc>
                <a:spcPct val="150000"/>
              </a:lnSpc>
            </a:pPr>
            <a:endParaRPr lang="en-US" sz="3500" spc="-24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500" b="1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Top home shopper preferences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67% Privacy from neighbors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52% Larger than average square footage 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58% Size of the yard 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53% Low maintenance yard</a:t>
            </a:r>
          </a:p>
        </p:txBody>
      </p:sp>
      <p:sp>
        <p:nvSpPr>
          <p:cNvPr id="1936" name="Click here to edit title-43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7730" y="2883503"/>
            <a:ext cx="6281738" cy="4009239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Home Details:</a:t>
            </a:r>
          </a:p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What are buyers looking for?</a:t>
            </a:r>
          </a:p>
        </p:txBody>
      </p:sp>
      <p:pic>
        <p:nvPicPr>
          <p:cNvPr id="2" name="FOOTER_LOGO_IMG">
            <a:extLst>
              <a:ext uri="{FF2B5EF4-FFF2-40B4-BE49-F238E27FC236}">
                <a16:creationId xmlns:a16="http://schemas.microsoft.com/office/drawing/2014/main" id="{2CDDAE99-A5E2-A60F-EE62-501FBB66EB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pic>
        <p:nvPicPr>
          <p:cNvPr id="3" name="Rect">
            <a:extLst>
              <a:ext uri="{FF2B5EF4-FFF2-40B4-BE49-F238E27FC236}">
                <a16:creationId xmlns:a16="http://schemas.microsoft.com/office/drawing/2014/main" id="{7749F17F-99CB-90C2-FBF9-42BB3D1CBD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4" name="-435">
            <a:extLst>
              <a:ext uri="{FF2B5EF4-FFF2-40B4-BE49-F238E27FC236}">
                <a16:creationId xmlns:a16="http://schemas.microsoft.com/office/drawing/2014/main" id="{8C3F5912-4F60-2E62-4719-7328FC9856D5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3</a:t>
            </a:r>
            <a:r>
              <a:rPr lang="en-US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</a:t>
            </a: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94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5335935" cy="2847826"/>
          </a:xfrm>
          <a:prstGeom prst="rect">
            <a:avLst/>
          </a:prstGeom>
        </p:spPr>
      </p:pic>
      <p:sp>
        <p:nvSpPr>
          <p:cNvPr id="1942" name="-40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881938" y="402246"/>
            <a:ext cx="10261683" cy="1071440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b="1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Price Point Desired for Next Home Purchase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12% Under $200k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22% $200-$300k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23% $300-400k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22% $400-$500k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10% $500-600k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11% $600k plus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spc="-24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67% of Buyers are looking for a home priced under $500k ($418,000 is the current </a:t>
            </a:r>
            <a:b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</a:br>
            <a:r>
              <a:rPr lang="en-US" sz="3600" spc="-24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median priced home)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spc="-24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</p:txBody>
      </p:sp>
      <p:sp>
        <p:nvSpPr>
          <p:cNvPr id="1958" name="Click here to edit title-41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00100" y="2933548"/>
            <a:ext cx="6281738" cy="4009239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What price ranges are buyers looking?</a:t>
            </a:r>
          </a:p>
        </p:txBody>
      </p:sp>
      <p:pic>
        <p:nvPicPr>
          <p:cNvPr id="2" name="FOOTER_LOGO_IMG">
            <a:extLst>
              <a:ext uri="{FF2B5EF4-FFF2-40B4-BE49-F238E27FC236}">
                <a16:creationId xmlns:a16="http://schemas.microsoft.com/office/drawing/2014/main" id="{83D47D20-8D8B-E08B-7B95-63CF112AE4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pic>
        <p:nvPicPr>
          <p:cNvPr id="3" name="Rect">
            <a:extLst>
              <a:ext uri="{FF2B5EF4-FFF2-40B4-BE49-F238E27FC236}">
                <a16:creationId xmlns:a16="http://schemas.microsoft.com/office/drawing/2014/main" id="{13786833-052E-5264-C3E9-D3B84CF2AA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4" name="-435">
            <a:extLst>
              <a:ext uri="{FF2B5EF4-FFF2-40B4-BE49-F238E27FC236}">
                <a16:creationId xmlns:a16="http://schemas.microsoft.com/office/drawing/2014/main" id="{E609AB13-95A6-C1AE-8785-D16FC538034E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32.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96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5335935" cy="2847826"/>
          </a:xfrm>
          <a:prstGeom prst="rect">
            <a:avLst/>
          </a:prstGeom>
        </p:spPr>
      </p:pic>
      <p:sp>
        <p:nvSpPr>
          <p:cNvPr id="1964" name="-447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244766" y="339075"/>
            <a:ext cx="10780294" cy="9608849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n-US" sz="35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Relax dimensional standards to encourage the development of small homes and townhomes on small lots.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5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Simplify short plat regulations encouraging homeownership on small lots.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5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Relax engineering standards for infill development, including city financial support where infrastructure is deficient at infill locations.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5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Expedite permit processing for residential development.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5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Establish a “housing affordability “ goal for every department in the City of Spokane.</a:t>
            </a:r>
          </a:p>
        </p:txBody>
      </p:sp>
      <p:sp>
        <p:nvSpPr>
          <p:cNvPr id="1994" name="Click here to edit title-49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28662" y="2930176"/>
            <a:ext cx="6281738" cy="539423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Spokane REALTORS® </a:t>
            </a:r>
          </a:p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10-point Solutions</a:t>
            </a:r>
          </a:p>
        </p:txBody>
      </p:sp>
      <p:pic>
        <p:nvPicPr>
          <p:cNvPr id="2" name="FOOTER_LOGO_IMG">
            <a:extLst>
              <a:ext uri="{FF2B5EF4-FFF2-40B4-BE49-F238E27FC236}">
                <a16:creationId xmlns:a16="http://schemas.microsoft.com/office/drawing/2014/main" id="{621E6F68-7E24-E1B2-3877-CB77059E3F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pic>
        <p:nvPicPr>
          <p:cNvPr id="3" name="Rect">
            <a:extLst>
              <a:ext uri="{FF2B5EF4-FFF2-40B4-BE49-F238E27FC236}">
                <a16:creationId xmlns:a16="http://schemas.microsoft.com/office/drawing/2014/main" id="{6F99D1E6-5AF6-F320-368B-DE80188295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4" name="-435">
            <a:extLst>
              <a:ext uri="{FF2B5EF4-FFF2-40B4-BE49-F238E27FC236}">
                <a16:creationId xmlns:a16="http://schemas.microsoft.com/office/drawing/2014/main" id="{6C8A0739-05D5-1FB4-D765-FA24BD39D3D7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33.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D8A43-7511-E9E6-A8AA-E5EA27DD4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2" name="Rect">
            <a:extLst>
              <a:ext uri="{FF2B5EF4-FFF2-40B4-BE49-F238E27FC236}">
                <a16:creationId xmlns:a16="http://schemas.microsoft.com/office/drawing/2014/main" id="{4DE7D7A7-F97B-632C-1785-35A9F23A6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963" name="Rect">
            <a:extLst>
              <a:ext uri="{FF2B5EF4-FFF2-40B4-BE49-F238E27FC236}">
                <a16:creationId xmlns:a16="http://schemas.microsoft.com/office/drawing/2014/main" id="{4A481DBD-3019-932B-9225-CD1CB4F2DF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5335935" cy="2847826"/>
          </a:xfrm>
          <a:prstGeom prst="rect">
            <a:avLst/>
          </a:prstGeom>
        </p:spPr>
      </p:pic>
      <p:sp>
        <p:nvSpPr>
          <p:cNvPr id="1979" name="-446">
            <a:extLst>
              <a:ext uri="{FF2B5EF4-FFF2-40B4-BE49-F238E27FC236}">
                <a16:creationId xmlns:a16="http://schemas.microsoft.com/office/drawing/2014/main" id="{86A4CC3A-DB15-93BA-2287-A7796F36726A}"/>
              </a:ext>
            </a:extLst>
          </p:cNvPr>
          <p:cNvSpPr txBox="1"/>
          <p:nvPr/>
        </p:nvSpPr>
        <p:spPr>
          <a:xfrm>
            <a:off x="7366588" y="174989"/>
            <a:ext cx="10268952" cy="988341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6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Prioritize surplus City of Spokane properties for housing opportunities.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 startAt="6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Consider 99-year leases for development of affordable housing – use the Amazon model.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 startAt="6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Discount or eliminate city permit fees and costs for any project that can bring the retail price below $300k – adding a 5-year owner occupancy requirement.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 startAt="6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Set aside Multi-Family Tax Exemptions (MFTE) increases into a small fund to assist with water/sewer connections on small projects.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 startAt="6"/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Lobby for GMA Expansion.</a:t>
            </a:r>
            <a:endParaRPr lang="en-US" sz="2100" spc="-21" dirty="0">
              <a:solidFill>
                <a:srgbClr val="F1F1F1">
                  <a:alpha val="100000"/>
                </a:srgbClr>
              </a:solidFill>
              <a:latin typeface="Open Sans" panose="00000700000000000000" pitchFamily="2" charset="0"/>
            </a:endParaRPr>
          </a:p>
        </p:txBody>
      </p:sp>
      <p:sp>
        <p:nvSpPr>
          <p:cNvPr id="1994" name="Click here to edit title-491">
            <a:extLst>
              <a:ext uri="{FF2B5EF4-FFF2-40B4-BE49-F238E27FC236}">
                <a16:creationId xmlns:a16="http://schemas.microsoft.com/office/drawing/2014/main" id="{B24F5DB7-5D2F-46BD-DF3F-B2533EE20025}"/>
              </a:ext>
            </a:extLst>
          </p:cNvPr>
          <p:cNvSpPr txBox="1"/>
          <p:nvPr/>
        </p:nvSpPr>
        <p:spPr>
          <a:xfrm>
            <a:off x="728662" y="2930176"/>
            <a:ext cx="6281738" cy="539423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Spokane REALTORS® </a:t>
            </a:r>
          </a:p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10-point Solutions</a:t>
            </a:r>
          </a:p>
        </p:txBody>
      </p:sp>
      <p:pic>
        <p:nvPicPr>
          <p:cNvPr id="2" name="FOOTER_LOGO_IMG">
            <a:extLst>
              <a:ext uri="{FF2B5EF4-FFF2-40B4-BE49-F238E27FC236}">
                <a16:creationId xmlns:a16="http://schemas.microsoft.com/office/drawing/2014/main" id="{40E428B1-1013-BD44-C7FC-F935B10BBC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pic>
        <p:nvPicPr>
          <p:cNvPr id="3" name="Rect">
            <a:extLst>
              <a:ext uri="{FF2B5EF4-FFF2-40B4-BE49-F238E27FC236}">
                <a16:creationId xmlns:a16="http://schemas.microsoft.com/office/drawing/2014/main" id="{7FED9D8A-124B-584A-7FCE-6FA62E917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4" name="-435">
            <a:extLst>
              <a:ext uri="{FF2B5EF4-FFF2-40B4-BE49-F238E27FC236}">
                <a16:creationId xmlns:a16="http://schemas.microsoft.com/office/drawing/2014/main" id="{FEEBA068-FDDD-13F4-EDD7-5950CD087384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34.</a:t>
            </a:r>
          </a:p>
        </p:txBody>
      </p:sp>
    </p:spTree>
    <p:extLst>
      <p:ext uri="{BB962C8B-B14F-4D97-AF65-F5344CB8AC3E}">
        <p14:creationId xmlns:p14="http://schemas.microsoft.com/office/powerpoint/2010/main" val="3571088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999" name="coverimage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00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7537103"/>
            <a:ext cx="13706475" cy="2749897"/>
          </a:xfrm>
          <a:prstGeom prst="rect">
            <a:avLst/>
          </a:prstGeom>
        </p:spPr>
      </p:pic>
      <p:sp>
        <p:nvSpPr>
          <p:cNvPr id="2003" name="Thank You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2000" y="8299132"/>
            <a:ext cx="12215812" cy="857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spc="-54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Growth Management Act</a:t>
            </a:r>
          </a:p>
        </p:txBody>
      </p:sp>
      <p:pic>
        <p:nvPicPr>
          <p:cNvPr id="200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4666953" y="7943553"/>
            <a:ext cx="9039225" cy="2343447"/>
          </a:xfrm>
          <a:prstGeom prst="rect">
            <a:avLst/>
          </a:prstGeom>
        </p:spPr>
      </p:pic>
      <p:pic>
        <p:nvPicPr>
          <p:cNvPr id="2" name="FOOTER_LOGO_IMG">
            <a:extLst>
              <a:ext uri="{FF2B5EF4-FFF2-40B4-BE49-F238E27FC236}">
                <a16:creationId xmlns:a16="http://schemas.microsoft.com/office/drawing/2014/main" id="{880A3ABB-5880-FC69-7AE7-7D0DAB3CAD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pic>
        <p:nvPicPr>
          <p:cNvPr id="3" name="Rect">
            <a:extLst>
              <a:ext uri="{FF2B5EF4-FFF2-40B4-BE49-F238E27FC236}">
                <a16:creationId xmlns:a16="http://schemas.microsoft.com/office/drawing/2014/main" id="{AB581079-0D9E-570A-98D8-82A8C8DACB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4" name="-435">
            <a:extLst>
              <a:ext uri="{FF2B5EF4-FFF2-40B4-BE49-F238E27FC236}">
                <a16:creationId xmlns:a16="http://schemas.microsoft.com/office/drawing/2014/main" id="{C43B3F35-85E4-5BF9-1DCC-5CEA5ABD029E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35.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00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49532"/>
            <a:ext cx="18288000" cy="10287000"/>
          </a:xfrm>
          <a:prstGeom prst="rect">
            <a:avLst/>
          </a:prstGeom>
        </p:spPr>
      </p:pic>
      <p:pic>
        <p:nvPicPr>
          <p:cNvPr id="201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2951466" y="0"/>
            <a:ext cx="5336530" cy="2847826"/>
          </a:xfrm>
          <a:prstGeom prst="rect">
            <a:avLst/>
          </a:prstGeom>
        </p:spPr>
      </p:pic>
      <p:pic>
        <p:nvPicPr>
          <p:cNvPr id="201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794147" y="3215262"/>
            <a:ext cx="11144435" cy="914400"/>
          </a:xfrm>
          <a:prstGeom prst="rect">
            <a:avLst/>
          </a:prstGeom>
        </p:spPr>
      </p:pic>
      <p:pic>
        <p:nvPicPr>
          <p:cNvPr id="201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1834366" y="3210002"/>
            <a:ext cx="3142057" cy="914400"/>
          </a:xfrm>
          <a:prstGeom prst="rect">
            <a:avLst/>
          </a:prstGeom>
        </p:spPr>
      </p:pic>
      <p:sp>
        <p:nvSpPr>
          <p:cNvPr id="2015" name="text-0,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569088" y="3221642"/>
            <a:ext cx="1587727" cy="74360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pc="-21" dirty="0">
                <a:solidFill>
                  <a:srgbClr val="141414">
                    <a:alpha val="100000"/>
                  </a:srgbClr>
                </a:solidFill>
                <a:latin typeface="Merriweather" panose="00000700000000000000" pitchFamily="2" charset="0"/>
              </a:rPr>
              <a:t>Units</a:t>
            </a:r>
          </a:p>
        </p:txBody>
      </p:sp>
      <p:pic>
        <p:nvPicPr>
          <p:cNvPr id="201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14977614" y="3212219"/>
            <a:ext cx="2486025" cy="914400"/>
          </a:xfrm>
          <a:prstGeom prst="rect">
            <a:avLst/>
          </a:prstGeom>
        </p:spPr>
      </p:pic>
      <p:sp>
        <p:nvSpPr>
          <p:cNvPr id="2019" name="text-0,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5544311" y="3237684"/>
            <a:ext cx="1355011" cy="74360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pc="-21" dirty="0">
                <a:solidFill>
                  <a:srgbClr val="141414">
                    <a:alpha val="100000"/>
                  </a:srgbClr>
                </a:solidFill>
                <a:latin typeface="Merriweather" panose="00000700000000000000" pitchFamily="2" charset="0"/>
              </a:rPr>
              <a:t>Price</a:t>
            </a:r>
          </a:p>
        </p:txBody>
      </p:sp>
      <p:pic>
        <p:nvPicPr>
          <p:cNvPr id="202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794147" y="4115544"/>
            <a:ext cx="11039475" cy="1771650"/>
          </a:xfrm>
          <a:prstGeom prst="rect">
            <a:avLst/>
          </a:prstGeom>
        </p:spPr>
      </p:pic>
      <p:pic>
        <p:nvPicPr>
          <p:cNvPr id="202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11834365" y="4073574"/>
            <a:ext cx="3143250" cy="1771650"/>
          </a:xfrm>
          <a:prstGeom prst="rect">
            <a:avLst/>
          </a:prstGeom>
        </p:spPr>
      </p:pic>
      <p:sp>
        <p:nvSpPr>
          <p:cNvPr id="2027" name="Label-1,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045266" y="4578695"/>
            <a:ext cx="2700338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+9.0%</a:t>
            </a:r>
          </a:p>
        </p:txBody>
      </p:sp>
      <p:pic>
        <p:nvPicPr>
          <p:cNvPr id="202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tretch/>
        </p:blipFill>
        <p:spPr>
          <a:xfrm>
            <a:off x="14978805" y="4115544"/>
            <a:ext cx="2486025" cy="1771650"/>
          </a:xfrm>
          <a:prstGeom prst="rect">
            <a:avLst/>
          </a:prstGeom>
        </p:spPr>
      </p:pic>
      <p:sp>
        <p:nvSpPr>
          <p:cNvPr id="2031" name="Label-1,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5223356" y="4578759"/>
            <a:ext cx="2043112" cy="742383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+2.0%</a:t>
            </a:r>
          </a:p>
        </p:txBody>
      </p:sp>
      <p:pic>
        <p:nvPicPr>
          <p:cNvPr id="203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794194" y="5875401"/>
            <a:ext cx="11039475" cy="1771650"/>
          </a:xfrm>
          <a:prstGeom prst="rect">
            <a:avLst/>
          </a:prstGeom>
        </p:spPr>
      </p:pic>
      <p:sp>
        <p:nvSpPr>
          <p:cNvPr id="2035" name="Label-2,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32320" y="6287781"/>
            <a:ext cx="10596562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Realtor.com (Spokane-Spokane Valley)</a:t>
            </a:r>
          </a:p>
        </p:txBody>
      </p:sp>
      <p:pic>
        <p:nvPicPr>
          <p:cNvPr id="203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11834432" y="5875401"/>
            <a:ext cx="3143250" cy="1771650"/>
          </a:xfrm>
          <a:prstGeom prst="rect">
            <a:avLst/>
          </a:prstGeom>
        </p:spPr>
      </p:pic>
      <p:sp>
        <p:nvSpPr>
          <p:cNvPr id="2039" name="Label-2,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072556" y="6383993"/>
            <a:ext cx="2700338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-0.4%</a:t>
            </a:r>
          </a:p>
        </p:txBody>
      </p:sp>
      <p:pic>
        <p:nvPicPr>
          <p:cNvPr id="204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tretch/>
        </p:blipFill>
        <p:spPr>
          <a:xfrm>
            <a:off x="14978920" y="5875401"/>
            <a:ext cx="2486025" cy="1771650"/>
          </a:xfrm>
          <a:prstGeom prst="rect">
            <a:avLst/>
          </a:prstGeom>
        </p:spPr>
      </p:pic>
      <p:sp>
        <p:nvSpPr>
          <p:cNvPr id="2043" name="Label-2,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5200261" y="6367080"/>
            <a:ext cx="2043112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+8.7%</a:t>
            </a:r>
          </a:p>
        </p:txBody>
      </p:sp>
      <p:pic>
        <p:nvPicPr>
          <p:cNvPr id="204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tretch/>
        </p:blipFill>
        <p:spPr>
          <a:xfrm>
            <a:off x="794147" y="7635031"/>
            <a:ext cx="11039475" cy="1771650"/>
          </a:xfrm>
          <a:prstGeom prst="rect">
            <a:avLst/>
          </a:prstGeom>
        </p:spPr>
      </p:pic>
      <p:sp>
        <p:nvSpPr>
          <p:cNvPr id="2047" name="Label-3,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68083" y="8059022"/>
            <a:ext cx="10596562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Spokane REALTORS®</a:t>
            </a:r>
          </a:p>
        </p:txBody>
      </p:sp>
      <p:pic>
        <p:nvPicPr>
          <p:cNvPr id="204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11834432" y="7635145"/>
            <a:ext cx="3143250" cy="1771650"/>
          </a:xfrm>
          <a:prstGeom prst="rect">
            <a:avLst/>
          </a:prstGeom>
        </p:spPr>
      </p:pic>
      <p:sp>
        <p:nvSpPr>
          <p:cNvPr id="2051" name="Label-3,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055821" y="8073202"/>
            <a:ext cx="2700338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Hold Steady</a:t>
            </a:r>
          </a:p>
        </p:txBody>
      </p:sp>
      <p:pic>
        <p:nvPicPr>
          <p:cNvPr id="205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</a:blip>
          <a:stretch/>
        </p:blipFill>
        <p:spPr>
          <a:xfrm>
            <a:off x="14978805" y="7635031"/>
            <a:ext cx="2486025" cy="1771650"/>
          </a:xfrm>
          <a:prstGeom prst="rect">
            <a:avLst/>
          </a:prstGeom>
        </p:spPr>
      </p:pic>
      <p:sp>
        <p:nvSpPr>
          <p:cNvPr id="2055" name="Label-3,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5182865" y="8046931"/>
            <a:ext cx="2043112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+5%</a:t>
            </a:r>
          </a:p>
        </p:txBody>
      </p:sp>
      <p:sp>
        <p:nvSpPr>
          <p:cNvPr id="2057" name="Click here to edit title-46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00424" y="510598"/>
            <a:ext cx="15197138" cy="1239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ctr" anchorCtr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2025  Sale Predictions</a:t>
            </a:r>
          </a:p>
        </p:txBody>
      </p:sp>
      <p:sp>
        <p:nvSpPr>
          <p:cNvPr id="2059" name="Click here to edit subtitle-439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00424" y="1938746"/>
            <a:ext cx="15197138" cy="41735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08"/>
              </a:lnSpc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Key Discussion Points and Presentation Objectives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BD57D4-F8EF-0065-BA1E-F40258A23BC0}"/>
              </a:ext>
            </a:extLst>
          </p:cNvPr>
          <p:cNvSpPr txBox="1"/>
          <p:nvPr/>
        </p:nvSpPr>
        <p:spPr>
          <a:xfrm>
            <a:off x="1381925" y="4149269"/>
            <a:ext cx="9144000" cy="1665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National Association of REALTORS® (National Market)</a:t>
            </a:r>
          </a:p>
        </p:txBody>
      </p:sp>
      <p:pic>
        <p:nvPicPr>
          <p:cNvPr id="4" name="FOOTER_LOGO_IMG">
            <a:extLst>
              <a:ext uri="{FF2B5EF4-FFF2-40B4-BE49-F238E27FC236}">
                <a16:creationId xmlns:a16="http://schemas.microsoft.com/office/drawing/2014/main" id="{E8A88973-753D-67FA-2E05-E21594A27FD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pic>
        <p:nvPicPr>
          <p:cNvPr id="5" name="Rect">
            <a:extLst>
              <a:ext uri="{FF2B5EF4-FFF2-40B4-BE49-F238E27FC236}">
                <a16:creationId xmlns:a16="http://schemas.microsoft.com/office/drawing/2014/main" id="{7A49DCFB-B307-314A-0F46-4B76FC82383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6" name="-435">
            <a:extLst>
              <a:ext uri="{FF2B5EF4-FFF2-40B4-BE49-F238E27FC236}">
                <a16:creationId xmlns:a16="http://schemas.microsoft.com/office/drawing/2014/main" id="{6AE9184E-8578-021F-604F-ED47BA1C8E00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36.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06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-4" y="30477"/>
            <a:ext cx="18288000" cy="10287000"/>
          </a:xfrm>
          <a:prstGeom prst="rect">
            <a:avLst/>
          </a:prstGeom>
        </p:spPr>
      </p:pic>
      <p:pic>
        <p:nvPicPr>
          <p:cNvPr id="206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2951466" y="0"/>
            <a:ext cx="5336530" cy="2847826"/>
          </a:xfrm>
          <a:prstGeom prst="rect">
            <a:avLst/>
          </a:prstGeom>
        </p:spPr>
      </p:pic>
      <p:pic>
        <p:nvPicPr>
          <p:cNvPr id="206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885786" y="2907139"/>
            <a:ext cx="9559823" cy="914400"/>
          </a:xfrm>
          <a:prstGeom prst="rect">
            <a:avLst/>
          </a:prstGeom>
        </p:spPr>
      </p:pic>
      <p:pic>
        <p:nvPicPr>
          <p:cNvPr id="206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0445608" y="2908780"/>
            <a:ext cx="6924675" cy="914400"/>
          </a:xfrm>
          <a:prstGeom prst="rect">
            <a:avLst/>
          </a:prstGeom>
        </p:spPr>
      </p:pic>
      <p:sp>
        <p:nvSpPr>
          <p:cNvPr id="2070" name="text-0,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445568" y="2976931"/>
            <a:ext cx="6924675" cy="742383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pc="-21" dirty="0">
                <a:solidFill>
                  <a:srgbClr val="141414">
                    <a:alpha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Projected Interest Rate</a:t>
            </a:r>
          </a:p>
        </p:txBody>
      </p:sp>
      <p:pic>
        <p:nvPicPr>
          <p:cNvPr id="207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885825" y="3792736"/>
            <a:ext cx="9563100" cy="1419225"/>
          </a:xfrm>
          <a:prstGeom prst="rect">
            <a:avLst/>
          </a:prstGeom>
        </p:spPr>
      </p:pic>
      <p:sp>
        <p:nvSpPr>
          <p:cNvPr id="2074" name="Label-1,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22426" y="4122888"/>
            <a:ext cx="9120188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National Association of Home Builders</a:t>
            </a:r>
          </a:p>
        </p:txBody>
      </p:sp>
      <p:pic>
        <p:nvPicPr>
          <p:cNvPr id="207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10445648" y="3792736"/>
            <a:ext cx="6924675" cy="1419225"/>
          </a:xfrm>
          <a:prstGeom prst="rect">
            <a:avLst/>
          </a:prstGeom>
        </p:spPr>
      </p:pic>
      <p:sp>
        <p:nvSpPr>
          <p:cNvPr id="2078" name="Label-1,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445568" y="4116442"/>
            <a:ext cx="6924674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6.53%</a:t>
            </a:r>
          </a:p>
        </p:txBody>
      </p:sp>
      <p:pic>
        <p:nvPicPr>
          <p:cNvPr id="208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885825" y="5204460"/>
            <a:ext cx="9563100" cy="1419225"/>
          </a:xfrm>
          <a:prstGeom prst="rect">
            <a:avLst/>
          </a:prstGeom>
        </p:spPr>
      </p:pic>
      <p:sp>
        <p:nvSpPr>
          <p:cNvPr id="2082" name="Label-2,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22426" y="5465391"/>
            <a:ext cx="9120188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Mortgage Bankers Association</a:t>
            </a:r>
          </a:p>
        </p:txBody>
      </p:sp>
      <p:pic>
        <p:nvPicPr>
          <p:cNvPr id="208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10445686" y="5204460"/>
            <a:ext cx="6924675" cy="1419225"/>
          </a:xfrm>
          <a:prstGeom prst="rect">
            <a:avLst/>
          </a:prstGeom>
        </p:spPr>
      </p:pic>
      <p:sp>
        <p:nvSpPr>
          <p:cNvPr id="2086" name="Label-2,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445568" y="5433754"/>
            <a:ext cx="6924675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6.50%</a:t>
            </a:r>
          </a:p>
        </p:txBody>
      </p:sp>
      <p:pic>
        <p:nvPicPr>
          <p:cNvPr id="208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885825" y="6615970"/>
            <a:ext cx="9563100" cy="1419225"/>
          </a:xfrm>
          <a:prstGeom prst="rect">
            <a:avLst/>
          </a:prstGeom>
        </p:spPr>
      </p:pic>
      <p:sp>
        <p:nvSpPr>
          <p:cNvPr id="2090" name="Label-3,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17639" y="6925034"/>
            <a:ext cx="9527929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Fannie Mae</a:t>
            </a:r>
          </a:p>
        </p:txBody>
      </p:sp>
      <p:pic>
        <p:nvPicPr>
          <p:cNvPr id="209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10445686" y="6615970"/>
            <a:ext cx="6924675" cy="1419225"/>
          </a:xfrm>
          <a:prstGeom prst="rect">
            <a:avLst/>
          </a:prstGeom>
        </p:spPr>
      </p:pic>
      <p:sp>
        <p:nvSpPr>
          <p:cNvPr id="2094" name="Label-3,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445568" y="6851873"/>
            <a:ext cx="6924675" cy="742383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6.60%</a:t>
            </a:r>
          </a:p>
        </p:txBody>
      </p:sp>
      <p:pic>
        <p:nvPicPr>
          <p:cNvPr id="209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885825" y="8027491"/>
            <a:ext cx="9563100" cy="1419225"/>
          </a:xfrm>
          <a:prstGeom prst="rect">
            <a:avLst/>
          </a:prstGeom>
        </p:spPr>
      </p:pic>
      <p:sp>
        <p:nvSpPr>
          <p:cNvPr id="2098" name="Label-4,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05643" y="8328840"/>
            <a:ext cx="9120188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Wells Fargo </a:t>
            </a:r>
          </a:p>
        </p:txBody>
      </p:sp>
      <p:pic>
        <p:nvPicPr>
          <p:cNvPr id="210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tretch/>
        </p:blipFill>
        <p:spPr>
          <a:xfrm>
            <a:off x="10445648" y="8027491"/>
            <a:ext cx="6924675" cy="1419225"/>
          </a:xfrm>
          <a:prstGeom prst="rect">
            <a:avLst/>
          </a:prstGeom>
        </p:spPr>
      </p:pic>
      <p:sp>
        <p:nvSpPr>
          <p:cNvPr id="2102" name="Label-4,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445568" y="8301488"/>
            <a:ext cx="6924675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6.79%</a:t>
            </a:r>
          </a:p>
        </p:txBody>
      </p:sp>
      <p:sp>
        <p:nvSpPr>
          <p:cNvPr id="2104" name="Click here to edit title-43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2000" y="434859"/>
            <a:ext cx="15197138" cy="1239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2025  Interest Rate Predictions</a:t>
            </a:r>
          </a:p>
        </p:txBody>
      </p:sp>
      <p:sp>
        <p:nvSpPr>
          <p:cNvPr id="2106" name="Click here to edit subtitle-45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2000" y="1885572"/>
            <a:ext cx="15197138" cy="41735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108"/>
              </a:lnSpc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Key Discussion Points and Presentation Objectives</a:t>
            </a:r>
          </a:p>
        </p:txBody>
      </p:sp>
      <p:pic>
        <p:nvPicPr>
          <p:cNvPr id="2" name="FOOTER_LOGO_IMG">
            <a:extLst>
              <a:ext uri="{FF2B5EF4-FFF2-40B4-BE49-F238E27FC236}">
                <a16:creationId xmlns:a16="http://schemas.microsoft.com/office/drawing/2014/main" id="{0E59320E-AC6A-19F7-8BD0-775702FAC3B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pic>
        <p:nvPicPr>
          <p:cNvPr id="3" name="Rect">
            <a:extLst>
              <a:ext uri="{FF2B5EF4-FFF2-40B4-BE49-F238E27FC236}">
                <a16:creationId xmlns:a16="http://schemas.microsoft.com/office/drawing/2014/main" id="{7150CC31-1083-4B2B-4845-A838D9FDE5B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4" name="-435">
            <a:extLst>
              <a:ext uri="{FF2B5EF4-FFF2-40B4-BE49-F238E27FC236}">
                <a16:creationId xmlns:a16="http://schemas.microsoft.com/office/drawing/2014/main" id="{561E729D-2659-D967-8108-3B3825220313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37.</a:t>
            </a:r>
          </a:p>
        </p:txBody>
      </p:sp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11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5335935" cy="2633662"/>
          </a:xfrm>
          <a:prstGeom prst="rect">
            <a:avLst/>
          </a:prstGeom>
        </p:spPr>
      </p:pic>
      <p:sp>
        <p:nvSpPr>
          <p:cNvPr id="2116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047394" y="596836"/>
            <a:ext cx="8846820" cy="863056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600" b="1" spc="-21" dirty="0">
                <a:solidFill>
                  <a:srgbClr val="F1F1F1">
                    <a:alpha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Lack of Inventory </a:t>
            </a: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continues to be our #1 issue.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600" b="1" spc="-18" dirty="0">
                <a:solidFill>
                  <a:srgbClr val="F1F1F1">
                    <a:alpha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Interest Rates </a:t>
            </a: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continues to be higher than consumers are used too.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600" b="1" spc="-18" dirty="0">
                <a:solidFill>
                  <a:srgbClr val="F1F1F1">
                    <a:alpha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Supply vs. Demand </a:t>
            </a: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continued appreciation &amp; affordability are </a:t>
            </a:r>
            <a:b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becoming bigger and bigger issue.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600" b="1" spc="-18" dirty="0">
                <a:solidFill>
                  <a:srgbClr val="F1F1F1">
                    <a:alpha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Growth Management Plan (GMA) </a:t>
            </a:r>
            <a:r>
              <a:rPr lang="en-US" sz="3600" spc="-18" dirty="0">
                <a:solidFill>
                  <a:srgbClr val="F1F1F1">
                    <a:alpha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approaches to identifying, assessing, and mitigating project risks. </a:t>
            </a:r>
          </a:p>
          <a:p>
            <a:pPr marL="342900" indent="-342900" algn="l">
              <a:lnSpc>
                <a:spcPts val="2520"/>
              </a:lnSpc>
              <a:buFont typeface="Wingdings" pitchFamily="2" charset="2"/>
              <a:buChar char="Ø"/>
            </a:pPr>
            <a:endParaRPr lang="en-US" sz="2100" b="1" spc="-21" dirty="0">
              <a:solidFill>
                <a:srgbClr val="F1F1F1">
                  <a:alpha val="100000"/>
                </a:srgbClr>
              </a:solidFill>
              <a:latin typeface="Merriweather" panose="00000700000000000000" pitchFamily="2" charset="0"/>
            </a:endParaRPr>
          </a:p>
        </p:txBody>
      </p:sp>
      <p:sp>
        <p:nvSpPr>
          <p:cNvPr id="2144" name="Click here to edit title-49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85005" y="2895040"/>
            <a:ext cx="6281738" cy="4009239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Key Factors </a:t>
            </a:r>
          </a:p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to Consider </a:t>
            </a:r>
          </a:p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in 2025</a:t>
            </a:r>
          </a:p>
        </p:txBody>
      </p:sp>
      <p:pic>
        <p:nvPicPr>
          <p:cNvPr id="214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214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2151" name="-43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708975" y="9723120"/>
            <a:ext cx="357188" cy="3385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38.</a:t>
            </a:r>
          </a:p>
        </p:txBody>
      </p:sp>
      <p:pic>
        <p:nvPicPr>
          <p:cNvPr id="3" name="FOOTER_LOGO_IMG">
            <a:extLst>
              <a:ext uri="{FF2B5EF4-FFF2-40B4-BE49-F238E27FC236}">
                <a16:creationId xmlns:a16="http://schemas.microsoft.com/office/drawing/2014/main" id="{CBF29D48-D829-8ACD-14CB-8B96A4B958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A3CBB-B831-970A-DECA-F7BE06F54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0" name="Rect">
            <a:extLst>
              <a:ext uri="{FF2B5EF4-FFF2-40B4-BE49-F238E27FC236}">
                <a16:creationId xmlns:a16="http://schemas.microsoft.com/office/drawing/2014/main" id="{B6CC2807-F803-2167-09BB-B68B90DCA6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111" name="Rect">
            <a:extLst>
              <a:ext uri="{FF2B5EF4-FFF2-40B4-BE49-F238E27FC236}">
                <a16:creationId xmlns:a16="http://schemas.microsoft.com/office/drawing/2014/main" id="{3B88DCCF-B040-3DCB-57C9-FE2F075D5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0" y="0"/>
            <a:ext cx="5335935" cy="2633662"/>
          </a:xfrm>
          <a:prstGeom prst="rect">
            <a:avLst/>
          </a:prstGeom>
        </p:spPr>
      </p:pic>
      <p:sp>
        <p:nvSpPr>
          <p:cNvPr id="2144" name="Click here to edit title-494">
            <a:extLst>
              <a:ext uri="{FF2B5EF4-FFF2-40B4-BE49-F238E27FC236}">
                <a16:creationId xmlns:a16="http://schemas.microsoft.com/office/drawing/2014/main" id="{E14FE361-961B-6880-1254-7352A54A6059}"/>
              </a:ext>
            </a:extLst>
          </p:cNvPr>
          <p:cNvSpPr txBox="1"/>
          <p:nvPr/>
        </p:nvSpPr>
        <p:spPr>
          <a:xfrm>
            <a:off x="2253725" y="3737928"/>
            <a:ext cx="5838228" cy="295465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/>
            <a:r>
              <a:rPr lang="en-US" sz="9600" b="1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Thank </a:t>
            </a:r>
          </a:p>
          <a:p>
            <a:pPr algn="ctr"/>
            <a:r>
              <a:rPr lang="en-US" sz="9600" b="1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You</a:t>
            </a:r>
          </a:p>
        </p:txBody>
      </p:sp>
      <p:pic>
        <p:nvPicPr>
          <p:cNvPr id="2146" name="Rect">
            <a:extLst>
              <a:ext uri="{FF2B5EF4-FFF2-40B4-BE49-F238E27FC236}">
                <a16:creationId xmlns:a16="http://schemas.microsoft.com/office/drawing/2014/main" id="{BA800F61-7097-256D-D16A-3D81A6976C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2149" name="Rect">
            <a:extLst>
              <a:ext uri="{FF2B5EF4-FFF2-40B4-BE49-F238E27FC236}">
                <a16:creationId xmlns:a16="http://schemas.microsoft.com/office/drawing/2014/main" id="{FCAB834B-D627-976F-3C6F-6BD4BA08EB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pic>
        <p:nvPicPr>
          <p:cNvPr id="2" name="Picture 1" descr="A logo with a bridge and trees in the middle&#10;&#10;Description automatically generated">
            <a:extLst>
              <a:ext uri="{FF2B5EF4-FFF2-40B4-BE49-F238E27FC236}">
                <a16:creationId xmlns:a16="http://schemas.microsoft.com/office/drawing/2014/main" id="{48D5F129-8A3C-2755-5BDF-15581C4485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806" y="1303444"/>
            <a:ext cx="6554469" cy="6554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E8E961-EEF1-EFED-6496-98358C98E671}"/>
              </a:ext>
            </a:extLst>
          </p:cNvPr>
          <p:cNvSpPr txBox="1"/>
          <p:nvPr/>
        </p:nvSpPr>
        <p:spPr>
          <a:xfrm>
            <a:off x="385010" y="9081904"/>
            <a:ext cx="17681153" cy="834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 Karene @ (509) 990-2525 or </a:t>
            </a:r>
            <a:r>
              <a:rPr lang="en-US" sz="3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Karene@SoarHome.net</a:t>
            </a:r>
            <a:endParaRPr lang="en-US" sz="3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120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394A8-FFB7-9EE0-2E2B-8E280B95B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Rect">
            <a:extLst>
              <a:ext uri="{FF2B5EF4-FFF2-40B4-BE49-F238E27FC236}">
                <a16:creationId xmlns:a16="http://schemas.microsoft.com/office/drawing/2014/main" id="{F85EC3FC-402C-6479-AFBB-EB5B6BBAF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51" name="Rect">
            <a:extLst>
              <a:ext uri="{FF2B5EF4-FFF2-40B4-BE49-F238E27FC236}">
                <a16:creationId xmlns:a16="http://schemas.microsoft.com/office/drawing/2014/main" id="{884A067F-DF3F-F638-839B-58ADD8820B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2951466" y="0"/>
            <a:ext cx="5336530" cy="2633662"/>
          </a:xfrm>
          <a:prstGeom prst="rect">
            <a:avLst/>
          </a:prstGeom>
        </p:spPr>
      </p:pic>
      <p:sp>
        <p:nvSpPr>
          <p:cNvPr id="519" name="Click here to edit title-498">
            <a:extLst>
              <a:ext uri="{FF2B5EF4-FFF2-40B4-BE49-F238E27FC236}">
                <a16:creationId xmlns:a16="http://schemas.microsoft.com/office/drawing/2014/main" id="{69471B51-ACB3-62A6-D5FF-604F4C18B5B8}"/>
              </a:ext>
            </a:extLst>
          </p:cNvPr>
          <p:cNvSpPr txBox="1"/>
          <p:nvPr/>
        </p:nvSpPr>
        <p:spPr>
          <a:xfrm>
            <a:off x="799629" y="20765"/>
            <a:ext cx="17197383" cy="1239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Percent of Change in Residential Closed Sales </a:t>
            </a:r>
          </a:p>
        </p:txBody>
      </p:sp>
      <p:pic>
        <p:nvPicPr>
          <p:cNvPr id="523" name="Rect">
            <a:extLst>
              <a:ext uri="{FF2B5EF4-FFF2-40B4-BE49-F238E27FC236}">
                <a16:creationId xmlns:a16="http://schemas.microsoft.com/office/drawing/2014/main" id="{8BE4363D-2C3A-EC81-119B-8C0C7E2B64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526" name="Rect">
            <a:extLst>
              <a:ext uri="{FF2B5EF4-FFF2-40B4-BE49-F238E27FC236}">
                <a16:creationId xmlns:a16="http://schemas.microsoft.com/office/drawing/2014/main" id="{FCAE00F8-76EC-80FF-3471-7CE729ECD7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527" name="-408">
            <a:extLst>
              <a:ext uri="{FF2B5EF4-FFF2-40B4-BE49-F238E27FC236}">
                <a16:creationId xmlns:a16="http://schemas.microsoft.com/office/drawing/2014/main" id="{A4F8E9F5-82E5-8A57-5DEA-C701A7FC6F6B}"/>
              </a:ext>
            </a:extLst>
          </p:cNvPr>
          <p:cNvSpPr txBox="1"/>
          <p:nvPr/>
        </p:nvSpPr>
        <p:spPr>
          <a:xfrm>
            <a:off x="17773174" y="9723120"/>
            <a:ext cx="223838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4.</a:t>
            </a:r>
          </a:p>
        </p:txBody>
      </p:sp>
      <p:sp>
        <p:nvSpPr>
          <p:cNvPr id="2" name="Click here to edit subtitle-412">
            <a:extLst>
              <a:ext uri="{FF2B5EF4-FFF2-40B4-BE49-F238E27FC236}">
                <a16:creationId xmlns:a16="http://schemas.microsoft.com/office/drawing/2014/main" id="{00DDFBAD-07E6-FF45-F2B2-14DB2EBC38BC}"/>
              </a:ext>
            </a:extLst>
          </p:cNvPr>
          <p:cNvSpPr txBox="1"/>
          <p:nvPr/>
        </p:nvSpPr>
        <p:spPr>
          <a:xfrm>
            <a:off x="889248" y="1072618"/>
            <a:ext cx="15197138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Spokane County</a:t>
            </a:r>
          </a:p>
        </p:txBody>
      </p:sp>
      <p:sp>
        <p:nvSpPr>
          <p:cNvPr id="3" name="Enter your source text-450">
            <a:extLst>
              <a:ext uri="{FF2B5EF4-FFF2-40B4-BE49-F238E27FC236}">
                <a16:creationId xmlns:a16="http://schemas.microsoft.com/office/drawing/2014/main" id="{4E92EAF5-328A-88F2-F755-225869A4BB34}"/>
              </a:ext>
            </a:extLst>
          </p:cNvPr>
          <p:cNvSpPr txBox="1"/>
          <p:nvPr/>
        </p:nvSpPr>
        <p:spPr>
          <a:xfrm>
            <a:off x="5199442" y="9800653"/>
            <a:ext cx="6786562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spc="-15" dirty="0">
                <a:solidFill>
                  <a:srgbClr val="F1F1F1">
                    <a:alpha val="50000"/>
                  </a:srgbClr>
                </a:solidFill>
                <a:latin typeface="Open Sans" panose="00000700000000000000" pitchFamily="2" charset="0"/>
              </a:rPr>
              <a:t>Source: Spokane REALTORS® Multiple Listing Services (Market Activity Report)</a:t>
            </a:r>
          </a:p>
        </p:txBody>
      </p:sp>
      <p:pic>
        <p:nvPicPr>
          <p:cNvPr id="4" name="FOOTER_LOGO_IMG">
            <a:extLst>
              <a:ext uri="{FF2B5EF4-FFF2-40B4-BE49-F238E27FC236}">
                <a16:creationId xmlns:a16="http://schemas.microsoft.com/office/drawing/2014/main" id="{36483DA2-06DF-A19E-D06D-4F8E288821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A62EC5E0-027A-91C2-5566-3855975037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393620"/>
              </p:ext>
            </p:extLst>
          </p:nvPr>
        </p:nvGraphicFramePr>
        <p:xfrm>
          <a:off x="799628" y="2311867"/>
          <a:ext cx="16973545" cy="7074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269001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6582B-98A8-3700-37A9-CAC9554CC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Rect">
            <a:extLst>
              <a:ext uri="{FF2B5EF4-FFF2-40B4-BE49-F238E27FC236}">
                <a16:creationId xmlns:a16="http://schemas.microsoft.com/office/drawing/2014/main" id="{F1D098C8-0A81-AE22-27A8-931AF5D0F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-212026"/>
            <a:ext cx="18288000" cy="10287000"/>
          </a:xfrm>
          <a:prstGeom prst="rect">
            <a:avLst/>
          </a:prstGeom>
        </p:spPr>
      </p:pic>
      <p:pic>
        <p:nvPicPr>
          <p:cNvPr id="532" name="Rect">
            <a:extLst>
              <a:ext uri="{FF2B5EF4-FFF2-40B4-BE49-F238E27FC236}">
                <a16:creationId xmlns:a16="http://schemas.microsoft.com/office/drawing/2014/main" id="{8B146E6B-B1F3-338B-3221-3B46EF394D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2951466" y="0"/>
            <a:ext cx="5336530" cy="2633662"/>
          </a:xfrm>
          <a:prstGeom prst="rect">
            <a:avLst/>
          </a:prstGeom>
        </p:spPr>
      </p:pic>
      <p:sp>
        <p:nvSpPr>
          <p:cNvPr id="548" name="-478">
            <a:extLst>
              <a:ext uri="{FF2B5EF4-FFF2-40B4-BE49-F238E27FC236}">
                <a16:creationId xmlns:a16="http://schemas.microsoft.com/office/drawing/2014/main" id="{92ED07EE-0582-3186-66AA-AFB2D132C007}"/>
              </a:ext>
            </a:extLst>
          </p:cNvPr>
          <p:cNvSpPr txBox="1"/>
          <p:nvPr/>
        </p:nvSpPr>
        <p:spPr>
          <a:xfrm>
            <a:off x="1759268" y="5557076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550" name="-428">
            <a:extLst>
              <a:ext uri="{FF2B5EF4-FFF2-40B4-BE49-F238E27FC236}">
                <a16:creationId xmlns:a16="http://schemas.microsoft.com/office/drawing/2014/main" id="{5AB8F205-312E-70A6-B076-184ABAAAC274}"/>
              </a:ext>
            </a:extLst>
          </p:cNvPr>
          <p:cNvSpPr txBox="1"/>
          <p:nvPr/>
        </p:nvSpPr>
        <p:spPr>
          <a:xfrm>
            <a:off x="2404015" y="5557076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554" name="-446">
            <a:extLst>
              <a:ext uri="{FF2B5EF4-FFF2-40B4-BE49-F238E27FC236}">
                <a16:creationId xmlns:a16="http://schemas.microsoft.com/office/drawing/2014/main" id="{FF4AB445-94B3-85E6-25E1-567A54715AD8}"/>
              </a:ext>
            </a:extLst>
          </p:cNvPr>
          <p:cNvSpPr txBox="1"/>
          <p:nvPr/>
        </p:nvSpPr>
        <p:spPr>
          <a:xfrm>
            <a:off x="2983897" y="5500878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556" name="-466">
            <a:extLst>
              <a:ext uri="{FF2B5EF4-FFF2-40B4-BE49-F238E27FC236}">
                <a16:creationId xmlns:a16="http://schemas.microsoft.com/office/drawing/2014/main" id="{F8A8B5CC-A2B8-1BC9-D5CD-8269BC856C74}"/>
              </a:ext>
            </a:extLst>
          </p:cNvPr>
          <p:cNvSpPr txBox="1"/>
          <p:nvPr/>
        </p:nvSpPr>
        <p:spPr>
          <a:xfrm>
            <a:off x="3628644" y="5500878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560" name="-489">
            <a:extLst>
              <a:ext uri="{FF2B5EF4-FFF2-40B4-BE49-F238E27FC236}">
                <a16:creationId xmlns:a16="http://schemas.microsoft.com/office/drawing/2014/main" id="{EB8256CD-E5F0-95F0-7DCB-EF081E155DF7}"/>
              </a:ext>
            </a:extLst>
          </p:cNvPr>
          <p:cNvSpPr txBox="1"/>
          <p:nvPr/>
        </p:nvSpPr>
        <p:spPr>
          <a:xfrm>
            <a:off x="4208526" y="5456968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562" name="-435">
            <a:extLst>
              <a:ext uri="{FF2B5EF4-FFF2-40B4-BE49-F238E27FC236}">
                <a16:creationId xmlns:a16="http://schemas.microsoft.com/office/drawing/2014/main" id="{B09F6C17-93E6-E5F4-62FA-634FA9FCF4B9}"/>
              </a:ext>
            </a:extLst>
          </p:cNvPr>
          <p:cNvSpPr txBox="1"/>
          <p:nvPr/>
        </p:nvSpPr>
        <p:spPr>
          <a:xfrm>
            <a:off x="4853273" y="5456968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566" name="-420">
            <a:extLst>
              <a:ext uri="{FF2B5EF4-FFF2-40B4-BE49-F238E27FC236}">
                <a16:creationId xmlns:a16="http://schemas.microsoft.com/office/drawing/2014/main" id="{8A09C759-24C3-2E0C-816E-CB209EBA7040}"/>
              </a:ext>
            </a:extLst>
          </p:cNvPr>
          <p:cNvSpPr txBox="1"/>
          <p:nvPr/>
        </p:nvSpPr>
        <p:spPr>
          <a:xfrm>
            <a:off x="5433155" y="5308092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568" name="-459">
            <a:extLst>
              <a:ext uri="{FF2B5EF4-FFF2-40B4-BE49-F238E27FC236}">
                <a16:creationId xmlns:a16="http://schemas.microsoft.com/office/drawing/2014/main" id="{3402CA9B-723C-B246-7663-06322A5E9580}"/>
              </a:ext>
            </a:extLst>
          </p:cNvPr>
          <p:cNvSpPr txBox="1"/>
          <p:nvPr/>
        </p:nvSpPr>
        <p:spPr>
          <a:xfrm>
            <a:off x="6077902" y="5308092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572" name="-427">
            <a:extLst>
              <a:ext uri="{FF2B5EF4-FFF2-40B4-BE49-F238E27FC236}">
                <a16:creationId xmlns:a16="http://schemas.microsoft.com/office/drawing/2014/main" id="{AFDD7BB5-3E56-470F-9AED-6C3E5138BEDC}"/>
              </a:ext>
            </a:extLst>
          </p:cNvPr>
          <p:cNvSpPr txBox="1"/>
          <p:nvPr/>
        </p:nvSpPr>
        <p:spPr>
          <a:xfrm>
            <a:off x="6657784" y="5119211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574" name="-426">
            <a:extLst>
              <a:ext uri="{FF2B5EF4-FFF2-40B4-BE49-F238E27FC236}">
                <a16:creationId xmlns:a16="http://schemas.microsoft.com/office/drawing/2014/main" id="{0AF2B2BE-ED42-91BA-C98A-388EE223FFD1}"/>
              </a:ext>
            </a:extLst>
          </p:cNvPr>
          <p:cNvSpPr txBox="1"/>
          <p:nvPr/>
        </p:nvSpPr>
        <p:spPr>
          <a:xfrm>
            <a:off x="7302532" y="5119211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578" name="-464">
            <a:extLst>
              <a:ext uri="{FF2B5EF4-FFF2-40B4-BE49-F238E27FC236}">
                <a16:creationId xmlns:a16="http://schemas.microsoft.com/office/drawing/2014/main" id="{867BD7B3-770C-24F1-6D27-DA53324C0806}"/>
              </a:ext>
            </a:extLst>
          </p:cNvPr>
          <p:cNvSpPr txBox="1"/>
          <p:nvPr/>
        </p:nvSpPr>
        <p:spPr>
          <a:xfrm>
            <a:off x="7882414" y="4931474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580" name="-493">
            <a:extLst>
              <a:ext uri="{FF2B5EF4-FFF2-40B4-BE49-F238E27FC236}">
                <a16:creationId xmlns:a16="http://schemas.microsoft.com/office/drawing/2014/main" id="{1E56BF64-5D76-C787-1FC5-3D1B92E813E6}"/>
              </a:ext>
            </a:extLst>
          </p:cNvPr>
          <p:cNvSpPr txBox="1"/>
          <p:nvPr/>
        </p:nvSpPr>
        <p:spPr>
          <a:xfrm>
            <a:off x="8527161" y="4931474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584" name="-459">
            <a:extLst>
              <a:ext uri="{FF2B5EF4-FFF2-40B4-BE49-F238E27FC236}">
                <a16:creationId xmlns:a16="http://schemas.microsoft.com/office/drawing/2014/main" id="{8C7C975A-FCC7-A861-9ED3-781E33121550}"/>
              </a:ext>
            </a:extLst>
          </p:cNvPr>
          <p:cNvSpPr txBox="1"/>
          <p:nvPr/>
        </p:nvSpPr>
        <p:spPr>
          <a:xfrm>
            <a:off x="9107043" y="4620006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586" name="-500">
            <a:extLst>
              <a:ext uri="{FF2B5EF4-FFF2-40B4-BE49-F238E27FC236}">
                <a16:creationId xmlns:a16="http://schemas.microsoft.com/office/drawing/2014/main" id="{8BB726CB-489A-99E8-F53A-B2C76032A931}"/>
              </a:ext>
            </a:extLst>
          </p:cNvPr>
          <p:cNvSpPr txBox="1"/>
          <p:nvPr/>
        </p:nvSpPr>
        <p:spPr>
          <a:xfrm>
            <a:off x="9751790" y="4620006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590" name="-448">
            <a:extLst>
              <a:ext uri="{FF2B5EF4-FFF2-40B4-BE49-F238E27FC236}">
                <a16:creationId xmlns:a16="http://schemas.microsoft.com/office/drawing/2014/main" id="{A82BB617-0E22-5FDA-746C-8CD6C9A35E2D}"/>
              </a:ext>
            </a:extLst>
          </p:cNvPr>
          <p:cNvSpPr txBox="1"/>
          <p:nvPr/>
        </p:nvSpPr>
        <p:spPr>
          <a:xfrm>
            <a:off x="10331768" y="4305967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592" name="-493">
            <a:extLst>
              <a:ext uri="{FF2B5EF4-FFF2-40B4-BE49-F238E27FC236}">
                <a16:creationId xmlns:a16="http://schemas.microsoft.com/office/drawing/2014/main" id="{200DBA96-BBCF-DD8D-5B1A-07F7104CDE5E}"/>
              </a:ext>
            </a:extLst>
          </p:cNvPr>
          <p:cNvSpPr txBox="1"/>
          <p:nvPr/>
        </p:nvSpPr>
        <p:spPr>
          <a:xfrm>
            <a:off x="10976420" y="4305967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596" name="-492">
            <a:extLst>
              <a:ext uri="{FF2B5EF4-FFF2-40B4-BE49-F238E27FC236}">
                <a16:creationId xmlns:a16="http://schemas.microsoft.com/office/drawing/2014/main" id="{D9583981-178A-4AFE-C57C-AC9C93E2B52F}"/>
              </a:ext>
            </a:extLst>
          </p:cNvPr>
          <p:cNvSpPr txBox="1"/>
          <p:nvPr/>
        </p:nvSpPr>
        <p:spPr>
          <a:xfrm>
            <a:off x="11556397" y="3805428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598" name="-474">
            <a:extLst>
              <a:ext uri="{FF2B5EF4-FFF2-40B4-BE49-F238E27FC236}">
                <a16:creationId xmlns:a16="http://schemas.microsoft.com/office/drawing/2014/main" id="{264BA6D0-7965-4539-0A03-B2B0C63D3EA8}"/>
              </a:ext>
            </a:extLst>
          </p:cNvPr>
          <p:cNvSpPr txBox="1"/>
          <p:nvPr/>
        </p:nvSpPr>
        <p:spPr>
          <a:xfrm>
            <a:off x="12201049" y="3805428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602" name="-402">
            <a:extLst>
              <a:ext uri="{FF2B5EF4-FFF2-40B4-BE49-F238E27FC236}">
                <a16:creationId xmlns:a16="http://schemas.microsoft.com/office/drawing/2014/main" id="{EB6D92D0-2002-A6F8-033F-C8B3A5A8D464}"/>
              </a:ext>
            </a:extLst>
          </p:cNvPr>
          <p:cNvSpPr txBox="1"/>
          <p:nvPr/>
        </p:nvSpPr>
        <p:spPr>
          <a:xfrm>
            <a:off x="12781026" y="2929604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604" name="-426">
            <a:extLst>
              <a:ext uri="{FF2B5EF4-FFF2-40B4-BE49-F238E27FC236}">
                <a16:creationId xmlns:a16="http://schemas.microsoft.com/office/drawing/2014/main" id="{BAC01ED9-7E14-3649-3F5C-5D55135F44A7}"/>
              </a:ext>
            </a:extLst>
          </p:cNvPr>
          <p:cNvSpPr txBox="1"/>
          <p:nvPr/>
        </p:nvSpPr>
        <p:spPr>
          <a:xfrm>
            <a:off x="13425678" y="2929604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608" name="-455">
            <a:extLst>
              <a:ext uri="{FF2B5EF4-FFF2-40B4-BE49-F238E27FC236}">
                <a16:creationId xmlns:a16="http://schemas.microsoft.com/office/drawing/2014/main" id="{28943286-EB99-4530-ABF7-6BEB81AD76B7}"/>
              </a:ext>
            </a:extLst>
          </p:cNvPr>
          <p:cNvSpPr txBox="1"/>
          <p:nvPr/>
        </p:nvSpPr>
        <p:spPr>
          <a:xfrm>
            <a:off x="14005655" y="2361057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610" name="-452">
            <a:extLst>
              <a:ext uri="{FF2B5EF4-FFF2-40B4-BE49-F238E27FC236}">
                <a16:creationId xmlns:a16="http://schemas.microsoft.com/office/drawing/2014/main" id="{6B82D43A-97B6-2336-BCF7-9ABCB058A284}"/>
              </a:ext>
            </a:extLst>
          </p:cNvPr>
          <p:cNvSpPr txBox="1"/>
          <p:nvPr/>
        </p:nvSpPr>
        <p:spPr>
          <a:xfrm>
            <a:off x="14650307" y="2361057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614" name="-445">
            <a:extLst>
              <a:ext uri="{FF2B5EF4-FFF2-40B4-BE49-F238E27FC236}">
                <a16:creationId xmlns:a16="http://schemas.microsoft.com/office/drawing/2014/main" id="{68F12EB9-85B7-875D-DA11-FE17E03DDB00}"/>
              </a:ext>
            </a:extLst>
          </p:cNvPr>
          <p:cNvSpPr txBox="1"/>
          <p:nvPr/>
        </p:nvSpPr>
        <p:spPr>
          <a:xfrm>
            <a:off x="15230284" y="2429161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616" name="-426">
            <a:extLst>
              <a:ext uri="{FF2B5EF4-FFF2-40B4-BE49-F238E27FC236}">
                <a16:creationId xmlns:a16="http://schemas.microsoft.com/office/drawing/2014/main" id="{17AA2102-5DAC-1D46-80C7-ED25669D54A8}"/>
              </a:ext>
            </a:extLst>
          </p:cNvPr>
          <p:cNvSpPr txBox="1"/>
          <p:nvPr/>
        </p:nvSpPr>
        <p:spPr>
          <a:xfrm>
            <a:off x="15874936" y="2429161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620" name="-435">
            <a:extLst>
              <a:ext uri="{FF2B5EF4-FFF2-40B4-BE49-F238E27FC236}">
                <a16:creationId xmlns:a16="http://schemas.microsoft.com/office/drawing/2014/main" id="{7D6ACF0E-03C4-BA13-5BE3-B4C0AC06651D}"/>
              </a:ext>
            </a:extLst>
          </p:cNvPr>
          <p:cNvSpPr txBox="1"/>
          <p:nvPr/>
        </p:nvSpPr>
        <p:spPr>
          <a:xfrm>
            <a:off x="16454914" y="2341626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622" name="-415">
            <a:extLst>
              <a:ext uri="{FF2B5EF4-FFF2-40B4-BE49-F238E27FC236}">
                <a16:creationId xmlns:a16="http://schemas.microsoft.com/office/drawing/2014/main" id="{B5C45AB8-1351-9D75-CE98-480F6B0ABE46}"/>
              </a:ext>
            </a:extLst>
          </p:cNvPr>
          <p:cNvSpPr txBox="1"/>
          <p:nvPr/>
        </p:nvSpPr>
        <p:spPr>
          <a:xfrm>
            <a:off x="17099566" y="2341626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624" name="Click here to edit title-432">
            <a:extLst>
              <a:ext uri="{FF2B5EF4-FFF2-40B4-BE49-F238E27FC236}">
                <a16:creationId xmlns:a16="http://schemas.microsoft.com/office/drawing/2014/main" id="{8A51989A-8E96-8EE8-7C26-BCBEFED01A1A}"/>
              </a:ext>
            </a:extLst>
          </p:cNvPr>
          <p:cNvSpPr txBox="1"/>
          <p:nvPr/>
        </p:nvSpPr>
        <p:spPr>
          <a:xfrm>
            <a:off x="766001" y="34350"/>
            <a:ext cx="15197138" cy="1239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Residential Median Closed Sales Prices</a:t>
            </a:r>
          </a:p>
        </p:txBody>
      </p:sp>
      <p:pic>
        <p:nvPicPr>
          <p:cNvPr id="628" name="Rect">
            <a:extLst>
              <a:ext uri="{FF2B5EF4-FFF2-40B4-BE49-F238E27FC236}">
                <a16:creationId xmlns:a16="http://schemas.microsoft.com/office/drawing/2014/main" id="{72C250CB-9531-C5AC-2502-955958E83C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631" name="Rect">
            <a:extLst>
              <a:ext uri="{FF2B5EF4-FFF2-40B4-BE49-F238E27FC236}">
                <a16:creationId xmlns:a16="http://schemas.microsoft.com/office/drawing/2014/main" id="{FE5937E9-F2C7-8EE2-04F5-6D228B8BE7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632" name="-486">
            <a:extLst>
              <a:ext uri="{FF2B5EF4-FFF2-40B4-BE49-F238E27FC236}">
                <a16:creationId xmlns:a16="http://schemas.microsoft.com/office/drawing/2014/main" id="{C109A960-8ED9-FAC0-8539-BBF0193C5477}"/>
              </a:ext>
            </a:extLst>
          </p:cNvPr>
          <p:cNvSpPr txBox="1"/>
          <p:nvPr/>
        </p:nvSpPr>
        <p:spPr>
          <a:xfrm>
            <a:off x="17773174" y="9723120"/>
            <a:ext cx="223838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5.</a:t>
            </a:r>
          </a:p>
        </p:txBody>
      </p:sp>
      <p:sp>
        <p:nvSpPr>
          <p:cNvPr id="2" name="Click here to edit subtitle-412">
            <a:extLst>
              <a:ext uri="{FF2B5EF4-FFF2-40B4-BE49-F238E27FC236}">
                <a16:creationId xmlns:a16="http://schemas.microsoft.com/office/drawing/2014/main" id="{DA27757A-BD3C-A16B-C7BF-569D036D0BD2}"/>
              </a:ext>
            </a:extLst>
          </p:cNvPr>
          <p:cNvSpPr txBox="1"/>
          <p:nvPr/>
        </p:nvSpPr>
        <p:spPr>
          <a:xfrm>
            <a:off x="889248" y="1072618"/>
            <a:ext cx="15197138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Spokane County</a:t>
            </a:r>
          </a:p>
        </p:txBody>
      </p:sp>
      <p:sp>
        <p:nvSpPr>
          <p:cNvPr id="3" name="Enter your source text-450">
            <a:extLst>
              <a:ext uri="{FF2B5EF4-FFF2-40B4-BE49-F238E27FC236}">
                <a16:creationId xmlns:a16="http://schemas.microsoft.com/office/drawing/2014/main" id="{76E29B75-8BAF-3B73-18D5-3800A5D2F341}"/>
              </a:ext>
            </a:extLst>
          </p:cNvPr>
          <p:cNvSpPr txBox="1"/>
          <p:nvPr/>
        </p:nvSpPr>
        <p:spPr>
          <a:xfrm>
            <a:off x="5199442" y="9800653"/>
            <a:ext cx="6786562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spc="-15" dirty="0">
                <a:solidFill>
                  <a:srgbClr val="F1F1F1">
                    <a:alpha val="50000"/>
                  </a:srgbClr>
                </a:solidFill>
                <a:latin typeface="Open Sans" panose="00000700000000000000" pitchFamily="2" charset="0"/>
              </a:rPr>
              <a:t>Source: Spokane REALTORS® Multiple Listing Services (Market Activity Report)</a:t>
            </a:r>
          </a:p>
        </p:txBody>
      </p:sp>
      <p:pic>
        <p:nvPicPr>
          <p:cNvPr id="4" name="FOOTER_LOGO_IMG">
            <a:extLst>
              <a:ext uri="{FF2B5EF4-FFF2-40B4-BE49-F238E27FC236}">
                <a16:creationId xmlns:a16="http://schemas.microsoft.com/office/drawing/2014/main" id="{D56EE26B-9D15-8E97-0B20-9C9DB9ADDB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6843194-3CB7-0C3B-2295-CF4B9DA133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3455637"/>
              </p:ext>
            </p:extLst>
          </p:nvPr>
        </p:nvGraphicFramePr>
        <p:xfrm>
          <a:off x="762000" y="2386869"/>
          <a:ext cx="17011174" cy="6928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920072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3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2951466" y="0"/>
            <a:ext cx="5336530" cy="2633662"/>
          </a:xfrm>
          <a:prstGeom prst="rect">
            <a:avLst/>
          </a:prstGeom>
        </p:spPr>
      </p:pic>
      <p:sp>
        <p:nvSpPr>
          <p:cNvPr id="705" name="Click here to edit title-47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64870" y="-14593"/>
            <a:ext cx="15197138" cy="1239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Percent of Change in Median Home Price</a:t>
            </a:r>
          </a:p>
        </p:txBody>
      </p:sp>
      <p:pic>
        <p:nvPicPr>
          <p:cNvPr id="70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71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713" name="-41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773174" y="9723120"/>
            <a:ext cx="223838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6.</a:t>
            </a:r>
          </a:p>
        </p:txBody>
      </p:sp>
      <p:sp>
        <p:nvSpPr>
          <p:cNvPr id="2" name="Click here to edit subtitle-412">
            <a:extLst>
              <a:ext uri="{FF2B5EF4-FFF2-40B4-BE49-F238E27FC236}">
                <a16:creationId xmlns:a16="http://schemas.microsoft.com/office/drawing/2014/main" id="{2F9F9388-67B6-EF40-094B-DFD07F3BD8FC}"/>
              </a:ext>
            </a:extLst>
          </p:cNvPr>
          <p:cNvSpPr txBox="1"/>
          <p:nvPr/>
        </p:nvSpPr>
        <p:spPr>
          <a:xfrm>
            <a:off x="889248" y="1072618"/>
            <a:ext cx="15197138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Spokane County</a:t>
            </a:r>
          </a:p>
        </p:txBody>
      </p:sp>
      <p:sp>
        <p:nvSpPr>
          <p:cNvPr id="3" name="Enter your source text-450">
            <a:extLst>
              <a:ext uri="{FF2B5EF4-FFF2-40B4-BE49-F238E27FC236}">
                <a16:creationId xmlns:a16="http://schemas.microsoft.com/office/drawing/2014/main" id="{6E7740F8-0C23-8FC9-1D03-FFA593B072FB}"/>
              </a:ext>
            </a:extLst>
          </p:cNvPr>
          <p:cNvSpPr txBox="1"/>
          <p:nvPr/>
        </p:nvSpPr>
        <p:spPr>
          <a:xfrm>
            <a:off x="5199442" y="9800653"/>
            <a:ext cx="6786562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spc="-15" dirty="0">
                <a:solidFill>
                  <a:srgbClr val="F1F1F1">
                    <a:alpha val="50000"/>
                  </a:srgbClr>
                </a:solidFill>
                <a:latin typeface="Open Sans" panose="00000700000000000000" pitchFamily="2" charset="0"/>
              </a:rPr>
              <a:t>Source: Spokane REALTORS® Multiple Listing Services (Market Activity Report)</a:t>
            </a:r>
          </a:p>
        </p:txBody>
      </p:sp>
      <p:pic>
        <p:nvPicPr>
          <p:cNvPr id="4" name="FOOTER_LOGO_IMG">
            <a:extLst>
              <a:ext uri="{FF2B5EF4-FFF2-40B4-BE49-F238E27FC236}">
                <a16:creationId xmlns:a16="http://schemas.microsoft.com/office/drawing/2014/main" id="{4961867D-4991-712C-9636-49EE67DE28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E4E43506-6D51-2DE7-5B41-F833DB85C6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723340"/>
              </p:ext>
            </p:extLst>
          </p:nvPr>
        </p:nvGraphicFramePr>
        <p:xfrm>
          <a:off x="864870" y="2206309"/>
          <a:ext cx="16908304" cy="7123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-6286" y="0"/>
            <a:ext cx="18446686" cy="10287000"/>
          </a:xfrm>
          <a:prstGeom prst="rect">
            <a:avLst/>
          </a:prstGeom>
        </p:spPr>
      </p:pic>
      <p:pic>
        <p:nvPicPr>
          <p:cNvPr id="71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2951466" y="0"/>
            <a:ext cx="5336530" cy="2633662"/>
          </a:xfrm>
          <a:prstGeom prst="rect">
            <a:avLst/>
          </a:prstGeom>
        </p:spPr>
      </p:pic>
      <p:sp>
        <p:nvSpPr>
          <p:cNvPr id="732" name="-45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59268" y="5536787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34" name="-41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404015" y="5536787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38" name="-46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983897" y="5476018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40" name="-48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3628644" y="5476018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44" name="-40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4208526" y="5435156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46" name="-449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4853273" y="5435156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50" name="-41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5433155" y="5305711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52" name="-47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077902" y="5305711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56" name="-49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657784" y="5140262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58" name="-40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302532" y="5140262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62" name="-48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882414" y="4951095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64" name="-48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527161" y="4951095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68" name="-427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107043" y="4650200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70" name="-48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751790" y="4650200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74" name="-43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331768" y="4325302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76" name="-499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976420" y="4325302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80" name="-49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556397" y="3895154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82" name="-47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201049" y="3895154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86" name="-44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781026" y="2991326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88" name="-46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3425678" y="2991326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92" name="-43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05655" y="2406015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94" name="-44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650307" y="2406015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798" name="-459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5230284" y="2561082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800" name="-47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5874936" y="2561082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804" name="-44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6454914" y="2304002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806" name="-42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099566" y="2304002"/>
            <a:ext cx="33338" cy="1809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620"/>
              </a:lnSpc>
            </a:pPr>
            <a:endParaRPr/>
          </a:p>
        </p:txBody>
      </p:sp>
      <p:sp>
        <p:nvSpPr>
          <p:cNvPr id="808" name="Click here to edit title-487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11756" y="54507"/>
            <a:ext cx="15197138" cy="1239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Residential Average Closed Sales Prices</a:t>
            </a:r>
          </a:p>
        </p:txBody>
      </p:sp>
      <p:pic>
        <p:nvPicPr>
          <p:cNvPr id="81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81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816" name="-43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773174" y="9723120"/>
            <a:ext cx="223838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7.</a:t>
            </a:r>
          </a:p>
        </p:txBody>
      </p:sp>
      <p:sp>
        <p:nvSpPr>
          <p:cNvPr id="2" name="Click here to edit subtitle-412">
            <a:extLst>
              <a:ext uri="{FF2B5EF4-FFF2-40B4-BE49-F238E27FC236}">
                <a16:creationId xmlns:a16="http://schemas.microsoft.com/office/drawing/2014/main" id="{E5A2BF5F-A7B0-67FE-7C9E-7513C57BF671}"/>
              </a:ext>
            </a:extLst>
          </p:cNvPr>
          <p:cNvSpPr txBox="1"/>
          <p:nvPr/>
        </p:nvSpPr>
        <p:spPr>
          <a:xfrm>
            <a:off x="889248" y="1072618"/>
            <a:ext cx="15197138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Spokane County</a:t>
            </a:r>
          </a:p>
        </p:txBody>
      </p:sp>
      <p:sp>
        <p:nvSpPr>
          <p:cNvPr id="3" name="Enter your source text-450">
            <a:extLst>
              <a:ext uri="{FF2B5EF4-FFF2-40B4-BE49-F238E27FC236}">
                <a16:creationId xmlns:a16="http://schemas.microsoft.com/office/drawing/2014/main" id="{562E32A4-61FE-C949-2FAA-6B631FF8011B}"/>
              </a:ext>
            </a:extLst>
          </p:cNvPr>
          <p:cNvSpPr txBox="1"/>
          <p:nvPr/>
        </p:nvSpPr>
        <p:spPr>
          <a:xfrm>
            <a:off x="5199442" y="9800653"/>
            <a:ext cx="6786562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spc="-15" dirty="0">
                <a:solidFill>
                  <a:srgbClr val="F1F1F1">
                    <a:alpha val="50000"/>
                  </a:srgbClr>
                </a:solidFill>
                <a:latin typeface="Open Sans" panose="00000700000000000000" pitchFamily="2" charset="0"/>
              </a:rPr>
              <a:t>Source: Spokane REALTORS® Multiple Listing Services (Market Activity Report)</a:t>
            </a:r>
          </a:p>
        </p:txBody>
      </p:sp>
      <p:pic>
        <p:nvPicPr>
          <p:cNvPr id="4" name="FOOTER_LOGO_IMG">
            <a:extLst>
              <a:ext uri="{FF2B5EF4-FFF2-40B4-BE49-F238E27FC236}">
                <a16:creationId xmlns:a16="http://schemas.microsoft.com/office/drawing/2014/main" id="{64F8534B-8585-14F8-C963-5144662102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F573A699-34FA-DBA3-35D2-3FA570249B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1943302"/>
              </p:ext>
            </p:extLst>
          </p:nvPr>
        </p:nvGraphicFramePr>
        <p:xfrm>
          <a:off x="754762" y="2149633"/>
          <a:ext cx="17018412" cy="7236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0" y="-228600"/>
            <a:ext cx="18288000" cy="10287000"/>
          </a:xfrm>
          <a:prstGeom prst="rect">
            <a:avLst/>
          </a:prstGeom>
        </p:spPr>
      </p:pic>
      <p:pic>
        <p:nvPicPr>
          <p:cNvPr id="82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2951466" y="0"/>
            <a:ext cx="5336530" cy="2633662"/>
          </a:xfrm>
          <a:prstGeom prst="rect">
            <a:avLst/>
          </a:prstGeom>
        </p:spPr>
      </p:pic>
      <p:sp>
        <p:nvSpPr>
          <p:cNvPr id="889" name="Click here to edit title-44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62004" y="18240"/>
            <a:ext cx="17525996" cy="1239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Percent of Change in Average Home Prices</a:t>
            </a:r>
          </a:p>
        </p:txBody>
      </p:sp>
      <p:pic>
        <p:nvPicPr>
          <p:cNvPr id="89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89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897" name="-45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773174" y="9723120"/>
            <a:ext cx="223838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8.</a:t>
            </a:r>
          </a:p>
        </p:txBody>
      </p:sp>
      <p:sp>
        <p:nvSpPr>
          <p:cNvPr id="2" name="Click here to edit subtitle-412">
            <a:extLst>
              <a:ext uri="{FF2B5EF4-FFF2-40B4-BE49-F238E27FC236}">
                <a16:creationId xmlns:a16="http://schemas.microsoft.com/office/drawing/2014/main" id="{4362A1C0-FDE2-CF82-4A78-B03BA5A4A716}"/>
              </a:ext>
            </a:extLst>
          </p:cNvPr>
          <p:cNvSpPr txBox="1"/>
          <p:nvPr/>
        </p:nvSpPr>
        <p:spPr>
          <a:xfrm>
            <a:off x="889248" y="1072618"/>
            <a:ext cx="15197138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Spokane County</a:t>
            </a:r>
          </a:p>
        </p:txBody>
      </p:sp>
      <p:sp>
        <p:nvSpPr>
          <p:cNvPr id="3" name="Enter your source text-450">
            <a:extLst>
              <a:ext uri="{FF2B5EF4-FFF2-40B4-BE49-F238E27FC236}">
                <a16:creationId xmlns:a16="http://schemas.microsoft.com/office/drawing/2014/main" id="{3C0E9246-96DC-8AC8-654C-6BAE7B7CC62A}"/>
              </a:ext>
            </a:extLst>
          </p:cNvPr>
          <p:cNvSpPr txBox="1"/>
          <p:nvPr/>
        </p:nvSpPr>
        <p:spPr>
          <a:xfrm>
            <a:off x="5199442" y="9800653"/>
            <a:ext cx="6786562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spc="-15" dirty="0">
                <a:solidFill>
                  <a:srgbClr val="F1F1F1">
                    <a:alpha val="50000"/>
                  </a:srgbClr>
                </a:solidFill>
                <a:latin typeface="Open Sans" panose="00000700000000000000" pitchFamily="2" charset="0"/>
              </a:rPr>
              <a:t>Source: Spokane REALTORS® Multiple Listing Services (Market Activity Report)</a:t>
            </a:r>
          </a:p>
        </p:txBody>
      </p:sp>
      <p:pic>
        <p:nvPicPr>
          <p:cNvPr id="4" name="FOOTER_LOGO_IMG">
            <a:extLst>
              <a:ext uri="{FF2B5EF4-FFF2-40B4-BE49-F238E27FC236}">
                <a16:creationId xmlns:a16="http://schemas.microsoft.com/office/drawing/2014/main" id="{12549112-80BF-3BBA-B56C-D7680471CA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7476B2EF-98F0-E954-2AFC-6875D67900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2738316"/>
              </p:ext>
            </p:extLst>
          </p:nvPr>
        </p:nvGraphicFramePr>
        <p:xfrm>
          <a:off x="762000" y="2831782"/>
          <a:ext cx="17011174" cy="6552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-4" y="0"/>
            <a:ext cx="18288000" cy="10287000"/>
          </a:xfrm>
          <a:prstGeom prst="rect">
            <a:avLst/>
          </a:prstGeom>
        </p:spPr>
      </p:pic>
      <p:pic>
        <p:nvPicPr>
          <p:cNvPr id="90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2951466" y="0"/>
            <a:ext cx="5336530" cy="2633662"/>
          </a:xfrm>
          <a:prstGeom prst="rect">
            <a:avLst/>
          </a:prstGeom>
        </p:spPr>
      </p:pic>
      <p:sp>
        <p:nvSpPr>
          <p:cNvPr id="916" name="-41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809274" y="3344990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18" name="-44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354104" y="3344990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22" name="-45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3033903" y="3002090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24" name="-40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3578733" y="3002090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28" name="-47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4258532" y="2635186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30" name="-47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4803362" y="2635186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34" name="-40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5422297" y="2464022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36" name="-44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088666" y="2464022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40" name="-47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6646926" y="2321242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42" name="-44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313295" y="2321242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46" name="-45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7871555" y="2304860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48" name="-44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538020" y="2304860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52" name="-48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157049" y="2615089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54" name="-48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701879" y="2615089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58" name="-47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320814" y="2610136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60" name="-44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987278" y="2610136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64" name="-40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1606308" y="2864263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66" name="-40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151138" y="2864263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70" name="-436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830937" y="3095339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72" name="-47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3375767" y="3095339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76" name="-49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055566" y="3156109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78" name="-48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4600396" y="3156109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82" name="-487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5280196" y="3517582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88" name="-46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6504825" y="3123724"/>
            <a:ext cx="33338" cy="2190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endParaRPr/>
          </a:p>
        </p:txBody>
      </p:sp>
      <p:sp>
        <p:nvSpPr>
          <p:cNvPr id="992" name="Click here to edit title-48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22268" y="-14001"/>
            <a:ext cx="15197138" cy="1239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000" spc="-42" dirty="0">
                <a:solidFill>
                  <a:srgbClr val="F1F1F1">
                    <a:alpha val="100000"/>
                  </a:srgbClr>
                </a:solidFill>
                <a:latin typeface="Merriweather Light" panose="00000700000000000000" pitchFamily="2" charset="0"/>
              </a:rPr>
              <a:t>Residential New Listings</a:t>
            </a:r>
          </a:p>
        </p:txBody>
      </p:sp>
      <p:pic>
        <p:nvPicPr>
          <p:cNvPr id="99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0" y="9525000"/>
            <a:ext cx="18288000" cy="762000"/>
          </a:xfrm>
          <a:prstGeom prst="rect">
            <a:avLst/>
          </a:prstGeom>
        </p:spPr>
      </p:pic>
      <p:pic>
        <p:nvPicPr>
          <p:cNvPr id="99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17259300" y="9525000"/>
            <a:ext cx="1028700" cy="762000"/>
          </a:xfrm>
          <a:prstGeom prst="rect">
            <a:avLst/>
          </a:prstGeom>
        </p:spPr>
      </p:pic>
      <p:sp>
        <p:nvSpPr>
          <p:cNvPr id="1000" name="-428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7773174" y="9723120"/>
            <a:ext cx="223838" cy="37147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1800" b="1" spc="-18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9.</a:t>
            </a:r>
          </a:p>
        </p:txBody>
      </p:sp>
      <p:sp>
        <p:nvSpPr>
          <p:cNvPr id="2" name="Click here to edit subtitle-412">
            <a:extLst>
              <a:ext uri="{FF2B5EF4-FFF2-40B4-BE49-F238E27FC236}">
                <a16:creationId xmlns:a16="http://schemas.microsoft.com/office/drawing/2014/main" id="{65F48210-D7B2-FF69-8034-4C2BA28DCFE4}"/>
              </a:ext>
            </a:extLst>
          </p:cNvPr>
          <p:cNvSpPr txBox="1"/>
          <p:nvPr/>
        </p:nvSpPr>
        <p:spPr>
          <a:xfrm>
            <a:off x="889248" y="1072618"/>
            <a:ext cx="15197138" cy="7424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spc="-21" dirty="0">
                <a:solidFill>
                  <a:srgbClr val="F1F1F1">
                    <a:alpha val="100000"/>
                  </a:srgbClr>
                </a:solidFill>
                <a:latin typeface="Open Sans" panose="00000700000000000000" pitchFamily="2" charset="0"/>
              </a:rPr>
              <a:t>Spokane County</a:t>
            </a:r>
          </a:p>
        </p:txBody>
      </p:sp>
      <p:sp>
        <p:nvSpPr>
          <p:cNvPr id="3" name="Enter your source text-450">
            <a:extLst>
              <a:ext uri="{FF2B5EF4-FFF2-40B4-BE49-F238E27FC236}">
                <a16:creationId xmlns:a16="http://schemas.microsoft.com/office/drawing/2014/main" id="{CB01E1ED-9A99-8AF9-E309-E53330C1FD09}"/>
              </a:ext>
            </a:extLst>
          </p:cNvPr>
          <p:cNvSpPr txBox="1"/>
          <p:nvPr/>
        </p:nvSpPr>
        <p:spPr>
          <a:xfrm>
            <a:off x="5199442" y="9800653"/>
            <a:ext cx="6786562" cy="31432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spc="-15" dirty="0">
                <a:solidFill>
                  <a:srgbClr val="F1F1F1">
                    <a:alpha val="50000"/>
                  </a:srgbClr>
                </a:solidFill>
                <a:latin typeface="Open Sans" panose="00000700000000000000" pitchFamily="2" charset="0"/>
              </a:rPr>
              <a:t>Source: Spokane REALTORS® Multiple Listing Services (Market Activity Report)</a:t>
            </a:r>
          </a:p>
        </p:txBody>
      </p:sp>
      <p:pic>
        <p:nvPicPr>
          <p:cNvPr id="4" name="FOOTER_LOGO_IMG">
            <a:extLst>
              <a:ext uri="{FF2B5EF4-FFF2-40B4-BE49-F238E27FC236}">
                <a16:creationId xmlns:a16="http://schemas.microsoft.com/office/drawing/2014/main" id="{EA8AF48B-2CF2-7921-F43B-628C4B8281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62000" y="9558573"/>
            <a:ext cx="1899344" cy="499827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D8355DF-3940-4C4A-43EE-FF03D38F22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8700767"/>
              </p:ext>
            </p:extLst>
          </p:nvPr>
        </p:nvGraphicFramePr>
        <p:xfrm>
          <a:off x="604270" y="2799587"/>
          <a:ext cx="17326066" cy="6758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648047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8401</TotalTime>
  <Words>1372</Words>
  <Application>Microsoft Macintosh PowerPoint</Application>
  <PresentationFormat>Custom</PresentationFormat>
  <Paragraphs>326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Calibri Light</vt:lpstr>
      <vt:lpstr>Arial</vt:lpstr>
      <vt:lpstr>Merriweather Light</vt:lpstr>
      <vt:lpstr>System Font Regular</vt:lpstr>
      <vt:lpstr>Calibri</vt:lpstr>
      <vt:lpstr>Merriweather</vt:lpstr>
      <vt:lpstr>Wingdings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Exporter Version: 2.0.35.0, docId: 14040059, orderId: 4054353</dc:title>
  <dc:creator>Presentations.AI Exporter</dc:creator>
  <cp:lastModifiedBy>Karene Loman</cp:lastModifiedBy>
  <cp:revision>13</cp:revision>
  <dcterms:created xsi:type="dcterms:W3CDTF">2025-03-04T22:24:22Z</dcterms:created>
  <dcterms:modified xsi:type="dcterms:W3CDTF">2025-03-17T04:24:40Z</dcterms:modified>
</cp:coreProperties>
</file>